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318" r:id="rId2"/>
    <p:sldId id="339" r:id="rId3"/>
    <p:sldId id="340" r:id="rId4"/>
    <p:sldId id="343" r:id="rId5"/>
    <p:sldId id="344" r:id="rId6"/>
    <p:sldId id="341" r:id="rId7"/>
    <p:sldId id="342" r:id="rId8"/>
    <p:sldId id="345" r:id="rId9"/>
    <p:sldId id="347" r:id="rId10"/>
    <p:sldId id="349" r:id="rId11"/>
    <p:sldId id="350" r:id="rId12"/>
    <p:sldId id="351" r:id="rId13"/>
    <p:sldId id="353" r:id="rId14"/>
    <p:sldId id="354" r:id="rId15"/>
    <p:sldId id="355" r:id="rId16"/>
    <p:sldId id="356" r:id="rId17"/>
    <p:sldId id="364" r:id="rId18"/>
    <p:sldId id="365" r:id="rId19"/>
    <p:sldId id="366" r:id="rId20"/>
    <p:sldId id="367" r:id="rId21"/>
    <p:sldId id="369" r:id="rId22"/>
    <p:sldId id="370" r:id="rId23"/>
    <p:sldId id="371" r:id="rId24"/>
    <p:sldId id="372" r:id="rId25"/>
    <p:sldId id="373" r:id="rId26"/>
    <p:sldId id="374" r:id="rId27"/>
    <p:sldId id="377" r:id="rId28"/>
    <p:sldId id="375" r:id="rId29"/>
    <p:sldId id="376" r:id="rId30"/>
  </p:sldIdLst>
  <p:sldSz cx="12188825"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79" d="100"/>
          <a:sy n="79" d="100"/>
        </p:scale>
        <p:origin x="-222" y="-90"/>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pPr/>
              <a:t>1/28/2022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pPr/>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pPr/>
              <a:t>1/28/2022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pPr/>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1/28/2022</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1/28/2022</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1/28/2022</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pPr/>
              <a:t>1/28/2022</a:t>
            </a:fld>
            <a:endParaRPr/>
          </a:p>
        </p:txBody>
      </p:sp>
      <p:sp>
        <p:nvSpPr>
          <p:cNvPr id="6" name="Slide Number Placeholder 5"/>
          <p:cNvSpPr>
            <a:spLocks noGrp="1"/>
          </p:cNvSpPr>
          <p:nvPr>
            <p:ph type="sldNum" sz="quarter" idx="12"/>
          </p:nvPr>
        </p:nvSpPr>
        <p:spPr/>
        <p:txBody>
          <a:bodyPr/>
          <a:lstStyle/>
          <a:p>
            <a:fld id="{2A013F82-EE5E-44EE-A61D-E31C6657F26F}" type="slidenum">
              <a:rPr/>
              <a:p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1/28/2022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pPr/>
              <a:t>1/28/2022</a:t>
            </a:fld>
            <a:endParaRPr/>
          </a:p>
        </p:txBody>
      </p:sp>
      <p:sp>
        <p:nvSpPr>
          <p:cNvPr id="9" name="Slide Number Placeholder 8"/>
          <p:cNvSpPr>
            <a:spLocks noGrp="1"/>
          </p:cNvSpPr>
          <p:nvPr>
            <p:ph type="sldNum" sz="quarter" idx="12"/>
          </p:nvPr>
        </p:nvSpPr>
        <p:spPr/>
        <p:txBody>
          <a:bodyPr/>
          <a:lstStyle/>
          <a:p>
            <a:fld id="{2A013F82-EE5E-44EE-A61D-E31C6657F26F}" type="slidenum">
              <a:rPr/>
              <a:p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pPr/>
              <a:t>1/28/2022</a:t>
            </a:fld>
            <a:endParaRPr/>
          </a:p>
        </p:txBody>
      </p:sp>
      <p:sp>
        <p:nvSpPr>
          <p:cNvPr id="5" name="Slide Number Placeholder 4"/>
          <p:cNvSpPr>
            <a:spLocks noGrp="1"/>
          </p:cNvSpPr>
          <p:nvPr>
            <p:ph type="sldNum" sz="quarter" idx="12"/>
          </p:nvPr>
        </p:nvSpPr>
        <p:spPr/>
        <p:txBody>
          <a:bodyPr/>
          <a:lstStyle/>
          <a:p>
            <a:fld id="{2A013F82-EE5E-44EE-A61D-E31C6657F26F}" type="slidenum">
              <a:rPr/>
              <a:p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pPr/>
              <a:t>1/28/2022</a:t>
            </a:fld>
            <a:endParaRPr/>
          </a:p>
        </p:txBody>
      </p:sp>
      <p:sp>
        <p:nvSpPr>
          <p:cNvPr id="4" name="Slide Number Placeholder 3"/>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pPr/>
              <a:t>1/28/2022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1/28/2022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1413" y="5733256"/>
            <a:ext cx="6324600" cy="504056"/>
          </a:xfrm>
        </p:spPr>
        <p:txBody>
          <a:bodyPr/>
          <a:lstStyle/>
          <a:p>
            <a:r>
              <a:rPr lang="en-US" b="1" i="1" dirty="0" smtClean="0">
                <a:solidFill>
                  <a:schemeClr val="accent4">
                    <a:lumMod val="75000"/>
                  </a:schemeClr>
                </a:solidFill>
              </a:rPr>
              <a:t>Presented </a:t>
            </a:r>
            <a:r>
              <a:rPr lang="en-US" b="1" i="1" dirty="0">
                <a:solidFill>
                  <a:schemeClr val="accent4">
                    <a:lumMod val="75000"/>
                  </a:schemeClr>
                </a:solidFill>
              </a:rPr>
              <a:t>By: </a:t>
            </a:r>
            <a:r>
              <a:rPr lang="en-US" b="1" i="1" dirty="0" smtClean="0">
                <a:solidFill>
                  <a:schemeClr val="accent4">
                    <a:lumMod val="75000"/>
                  </a:schemeClr>
                </a:solidFill>
              </a:rPr>
              <a:t>Mr. Chris </a:t>
            </a:r>
            <a:r>
              <a:rPr lang="en-US" b="1" i="1" dirty="0" err="1" smtClean="0">
                <a:solidFill>
                  <a:schemeClr val="accent4">
                    <a:lumMod val="75000"/>
                  </a:schemeClr>
                </a:solidFill>
              </a:rPr>
              <a:t>Chhotai</a:t>
            </a:r>
            <a:endParaRPr lang="en-US" b="1" i="1" dirty="0">
              <a:solidFill>
                <a:schemeClr val="accent4">
                  <a:lumMod val="75000"/>
                </a:schemeClr>
              </a:solidFill>
            </a:endParaRPr>
          </a:p>
        </p:txBody>
      </p:sp>
      <p:sp>
        <p:nvSpPr>
          <p:cNvPr id="22" name="Title 21">
            <a:extLst>
              <a:ext uri="{FF2B5EF4-FFF2-40B4-BE49-F238E27FC236}">
                <a16:creationId xmlns:a16="http://schemas.microsoft.com/office/drawing/2014/main" xmlns=""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r>
              <a:rPr lang="en-IN" sz="3600" b="1" i="1" dirty="0">
                <a:solidFill>
                  <a:schemeClr val="accent1">
                    <a:lumMod val="75000"/>
                  </a:schemeClr>
                </a:solidFill>
              </a:rPr>
              <a:t/>
            </a:r>
            <a:br>
              <a:rPr lang="en-IN" sz="3600" b="1" i="1" dirty="0">
                <a:solidFill>
                  <a:schemeClr val="accent1">
                    <a:lumMod val="75000"/>
                  </a:schemeClr>
                </a:solidFill>
              </a:rPr>
            </a:br>
            <a:r>
              <a:rPr lang="en-IN" sz="4400" dirty="0"/>
              <a:t/>
            </a:r>
            <a:br>
              <a:rPr lang="en-IN" sz="4400" dirty="0"/>
            </a:br>
            <a:r>
              <a:rPr lang="en-IN" sz="3600" b="1" dirty="0">
                <a:solidFill>
                  <a:schemeClr val="accent6">
                    <a:lumMod val="75000"/>
                  </a:schemeClr>
                </a:solidFill>
              </a:rPr>
              <a:t>“Used Car Price Prediction”</a:t>
            </a:r>
          </a:p>
        </p:txBody>
      </p:sp>
      <p:sp>
        <p:nvSpPr>
          <p:cNvPr id="48" name="Rectangle 47">
            <a:extLst>
              <a:ext uri="{FF2B5EF4-FFF2-40B4-BE49-F238E27FC236}">
                <a16:creationId xmlns:a16="http://schemas.microsoft.com/office/drawing/2014/main" xmlns=""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xmlns=""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xmlns="" id="{E64B4DE3-FA9C-4DFF-9561-2043E91F9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198" y="2266156"/>
            <a:ext cx="6840760" cy="3467100"/>
          </a:xfrm>
          <a:prstGeom prst="rect">
            <a:avLst/>
          </a:prstGeom>
        </p:spPr>
      </p:pic>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AB6F3E-917E-4390-8E4E-D52E55B22909}"/>
              </a:ext>
            </a:extLst>
          </p:cNvPr>
          <p:cNvSpPr>
            <a:spLocks noGrp="1"/>
          </p:cNvSpPr>
          <p:nvPr>
            <p:ph type="title"/>
          </p:nvPr>
        </p:nvSpPr>
        <p:spPr>
          <a:xfrm>
            <a:off x="1522413" y="116632"/>
            <a:ext cx="9829799" cy="572343"/>
          </a:xfrm>
        </p:spPr>
        <p:txBody>
          <a:bodyPr>
            <a:normAutofit fontScale="90000"/>
          </a:bodyPr>
          <a:lstStyle/>
          <a:p>
            <a:r>
              <a:rPr lang="en-IN" dirty="0"/>
              <a:t>Univariate Vizualization of Categorical columns:</a:t>
            </a:r>
          </a:p>
        </p:txBody>
      </p:sp>
      <p:pic>
        <p:nvPicPr>
          <p:cNvPr id="6" name="Picture 5">
            <a:extLst>
              <a:ext uri="{FF2B5EF4-FFF2-40B4-BE49-F238E27FC236}">
                <a16:creationId xmlns:a16="http://schemas.microsoft.com/office/drawing/2014/main" xmlns="" id="{50966C53-84A8-4936-8F73-C36E558A537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9876" y="996770"/>
            <a:ext cx="2857500" cy="2304256"/>
          </a:xfrm>
          <a:prstGeom prst="rect">
            <a:avLst/>
          </a:prstGeom>
          <a:noFill/>
          <a:ln>
            <a:noFill/>
          </a:ln>
        </p:spPr>
      </p:pic>
      <p:pic>
        <p:nvPicPr>
          <p:cNvPr id="8" name="Content Placeholder 7">
            <a:extLst>
              <a:ext uri="{FF2B5EF4-FFF2-40B4-BE49-F238E27FC236}">
                <a16:creationId xmlns:a16="http://schemas.microsoft.com/office/drawing/2014/main" xmlns="" id="{B4FC0C3E-D71C-4B79-A750-2C9B8121A7F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30216" y="980728"/>
            <a:ext cx="3528392" cy="2304256"/>
          </a:xfrm>
          <a:prstGeom prst="rect">
            <a:avLst/>
          </a:prstGeom>
          <a:noFill/>
          <a:ln>
            <a:noFill/>
          </a:ln>
        </p:spPr>
      </p:pic>
      <p:pic>
        <p:nvPicPr>
          <p:cNvPr id="9" name="Picture 8">
            <a:extLst>
              <a:ext uri="{FF2B5EF4-FFF2-40B4-BE49-F238E27FC236}">
                <a16:creationId xmlns:a16="http://schemas.microsoft.com/office/drawing/2014/main" xmlns="" id="{1D42BD10-5B33-43F0-B57B-743DA73E6D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26660" y="980728"/>
            <a:ext cx="2901950" cy="3096344"/>
          </a:xfrm>
          <a:prstGeom prst="rect">
            <a:avLst/>
          </a:prstGeom>
          <a:noFill/>
          <a:ln>
            <a:noFill/>
          </a:ln>
        </p:spPr>
      </p:pic>
      <p:pic>
        <p:nvPicPr>
          <p:cNvPr id="10" name="Picture 9">
            <a:extLst>
              <a:ext uri="{FF2B5EF4-FFF2-40B4-BE49-F238E27FC236}">
                <a16:creationId xmlns:a16="http://schemas.microsoft.com/office/drawing/2014/main" xmlns="" id="{D074FF0E-8234-4A87-BF78-0F749531B26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69876" y="3975272"/>
            <a:ext cx="3219450" cy="2766096"/>
          </a:xfrm>
          <a:prstGeom prst="rect">
            <a:avLst/>
          </a:prstGeom>
          <a:noFill/>
          <a:ln>
            <a:noFill/>
          </a:ln>
        </p:spPr>
      </p:pic>
      <p:pic>
        <p:nvPicPr>
          <p:cNvPr id="11" name="Picture 10">
            <a:extLst>
              <a:ext uri="{FF2B5EF4-FFF2-40B4-BE49-F238E27FC236}">
                <a16:creationId xmlns:a16="http://schemas.microsoft.com/office/drawing/2014/main" xmlns="" id="{8163F27E-024C-45D1-AA9A-00F7B6A01E0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72150" y="3945177"/>
            <a:ext cx="2927350" cy="2139315"/>
          </a:xfrm>
          <a:prstGeom prst="rect">
            <a:avLst/>
          </a:prstGeom>
          <a:noFill/>
          <a:ln>
            <a:noFill/>
          </a:ln>
        </p:spPr>
      </p:pic>
      <p:pic>
        <p:nvPicPr>
          <p:cNvPr id="12" name="Picture 11">
            <a:extLst>
              <a:ext uri="{FF2B5EF4-FFF2-40B4-BE49-F238E27FC236}">
                <a16:creationId xmlns:a16="http://schemas.microsoft.com/office/drawing/2014/main" xmlns="" id="{77D4FDA3-8B5E-4CC9-A1A9-6513AEBC528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79010" y="3926042"/>
            <a:ext cx="3149600" cy="2139315"/>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D1B4AA-9FBD-415C-BA6D-654E3C233E45}"/>
              </a:ext>
            </a:extLst>
          </p:cNvPr>
          <p:cNvSpPr>
            <a:spLocks noGrp="1"/>
          </p:cNvSpPr>
          <p:nvPr>
            <p:ph type="title"/>
          </p:nvPr>
        </p:nvSpPr>
        <p:spPr>
          <a:xfrm>
            <a:off x="1522413" y="1124744"/>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xmlns="" id="{52FEEF28-260D-4FEE-96CD-90DDFCE6B64A}"/>
              </a:ext>
            </a:extLst>
          </p:cNvPr>
          <p:cNvSpPr>
            <a:spLocks noGrp="1"/>
          </p:cNvSpPr>
          <p:nvPr>
            <p:ph idx="1"/>
          </p:nvPr>
        </p:nvSpPr>
        <p:spPr>
          <a:xfrm>
            <a:off x="1522413" y="1700808"/>
            <a:ext cx="9829799" cy="4968552"/>
          </a:xfrm>
        </p:spPr>
        <p:txBody>
          <a:bodyPr>
            <a:noAutofit/>
          </a:bodyPr>
          <a:lstStyle/>
          <a:p>
            <a:pPr marL="0" lvl="0" indent="0">
              <a:lnSpc>
                <a:spcPct val="107000"/>
              </a:lnSpc>
              <a:spcAft>
                <a:spcPts val="800"/>
              </a:spcAft>
              <a:buNone/>
            </a:pP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Univariate numerical columns:</a:t>
            </a:r>
          </a:p>
          <a:p>
            <a:pPr marL="342900" lvl="0" indent="-342900">
              <a:lnSpc>
                <a:spcPct val="107000"/>
              </a:lnSpc>
              <a:spcAft>
                <a:spcPts val="800"/>
              </a:spcAft>
              <a:buFont typeface="Wingdings" panose="05000000000000000000" pitchFamily="2" charset="2"/>
              <a:buChar char=""/>
            </a:pPr>
            <a:r>
              <a:rPr lang="en-US" sz="1800" dirty="0" smtClean="0">
                <a:solidFill>
                  <a:srgbClr val="000000"/>
                </a:solidFill>
                <a:latin typeface="Calibri" panose="020F0502020204030204" pitchFamily="34" charset="0"/>
                <a:ea typeface="Times New Roman" panose="02020603050405020304" pitchFamily="18" charset="0"/>
                <a:cs typeface="Calibri" panose="020F0502020204030204" pitchFamily="34" charset="0"/>
              </a:rPr>
              <a:t>We </a:t>
            </a:r>
            <a:r>
              <a:rPr lang="en-US" sz="1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can easily see that majority of the columns are skewed, so we must address them using appropriate approaches.</a:t>
            </a:r>
            <a:endParaRPr lang="en-IN" sz="1800" dirty="0" smtClean="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0" lvl="0" indent="0">
              <a:lnSpc>
                <a:spcPct val="107000"/>
              </a:lnSpc>
              <a:spcAft>
                <a:spcPts val="800"/>
              </a:spcAft>
              <a:buNone/>
            </a:pPr>
            <a:r>
              <a:rPr lang="en-IN" sz="1800" b="1" u="sng" dirty="0" err="1"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Univariate</a:t>
            </a:r>
            <a:r>
              <a:rPr lang="en-IN" sz="1800" b="1" u="sng"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IN" sz="1800" b="1"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categorical columns:</a:t>
            </a:r>
          </a:p>
          <a:p>
            <a:pPr marL="342900" lvl="0" indent="-342900">
              <a:lnSpc>
                <a:spcPct val="107000"/>
              </a:lnSpc>
              <a:spcBef>
                <a:spcPts val="300"/>
              </a:spcBef>
              <a:spcAft>
                <a:spcPts val="300"/>
              </a:spcAft>
              <a:buFont typeface="Wingdings" panose="05000000000000000000" pitchFamily="2" charset="2"/>
              <a:buChar char=""/>
            </a:pPr>
            <a:r>
              <a:rPr lang="en-US" sz="1800" dirty="0">
                <a:solidFill>
                  <a:srgbClr val="000000"/>
                </a:solidFill>
                <a:latin typeface="Calibri" panose="020F0502020204030204" pitchFamily="34" charset="0"/>
                <a:ea typeface="Calibri" panose="020F0502020204030204" pitchFamily="34" charset="0"/>
                <a:cs typeface="Calibri" panose="020F0502020204030204" pitchFamily="34" charset="0"/>
              </a:rPr>
              <a:t>The majority of automobiles are powered by gasoline or diesel</a:t>
            </a:r>
            <a:r>
              <a:rPr lang="en-US" sz="18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a:t>
            </a:r>
          </a:p>
          <a:p>
            <a:pPr marL="342900" lvl="0" indent="-342900">
              <a:lnSpc>
                <a:spcPct val="107000"/>
              </a:lnSpc>
              <a:spcBef>
                <a:spcPts val="300"/>
              </a:spcBef>
              <a:spcAft>
                <a:spcPts val="300"/>
              </a:spcAft>
              <a:buFont typeface="Wingdings" panose="05000000000000000000" pitchFamily="2" charset="2"/>
              <a:buChar char=""/>
            </a:pPr>
            <a:r>
              <a:rPr lang="en-US" sz="1800" dirty="0">
                <a:solidFill>
                  <a:srgbClr val="000000"/>
                </a:solidFill>
                <a:latin typeface="Calibri" panose="020F0502020204030204" pitchFamily="34" charset="0"/>
                <a:ea typeface="Calibri" panose="020F0502020204030204" pitchFamily="34" charset="0"/>
                <a:cs typeface="Calibri" panose="020F0502020204030204" pitchFamily="34" charset="0"/>
              </a:rPr>
              <a:t>The majority of automobiles have a manual transmission</a:t>
            </a:r>
            <a:r>
              <a:rPr lang="en-US" sz="18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a:t>
            </a:r>
          </a:p>
          <a:p>
            <a:pPr marL="342900" lvl="0" indent="-342900">
              <a:lnSpc>
                <a:spcPct val="107000"/>
              </a:lnSpc>
              <a:spcBef>
                <a:spcPts val="300"/>
              </a:spcBef>
              <a:spcAft>
                <a:spcPts val="300"/>
              </a:spcAft>
              <a:buFont typeface="Wingdings" panose="05000000000000000000" pitchFamily="2" charset="2"/>
              <a:buChar char=""/>
            </a:pPr>
            <a:r>
              <a:rPr lang="en-US" sz="1800" dirty="0">
                <a:solidFill>
                  <a:srgbClr val="000000"/>
                </a:solidFill>
                <a:latin typeface="Calibri" panose="020F0502020204030204" pitchFamily="34" charset="0"/>
                <a:ea typeface="Calibri" panose="020F0502020204030204" pitchFamily="34" charset="0"/>
                <a:cs typeface="Calibri" panose="020F0502020204030204" pitchFamily="34" charset="0"/>
              </a:rPr>
              <a:t>Cars with Disc front brakes are more common, followed by those with Ventilated Disc</a:t>
            </a:r>
            <a:r>
              <a:rPr lang="en-US" sz="18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a:t>
            </a:r>
          </a:p>
          <a:p>
            <a:pPr marL="342900" lvl="0" indent="-342900">
              <a:lnSpc>
                <a:spcPct val="107000"/>
              </a:lnSpc>
              <a:spcBef>
                <a:spcPts val="300"/>
              </a:spcBef>
              <a:spcAft>
                <a:spcPts val="300"/>
              </a:spcAft>
              <a:buFont typeface="Wingdings" panose="05000000000000000000" pitchFamily="2" charset="2"/>
              <a:buChar char=""/>
            </a:pPr>
            <a:r>
              <a:rPr lang="en-US" sz="1800" dirty="0">
                <a:solidFill>
                  <a:srgbClr val="000000"/>
                </a:solidFill>
                <a:latin typeface="Calibri" panose="020F0502020204030204" pitchFamily="34" charset="0"/>
                <a:ea typeface="Calibri" panose="020F0502020204030204" pitchFamily="34" charset="0"/>
                <a:cs typeface="Calibri" panose="020F0502020204030204" pitchFamily="34" charset="0"/>
              </a:rPr>
              <a:t>The number of drum unusual break autos is increasing</a:t>
            </a:r>
            <a:r>
              <a:rPr lang="en-US" sz="1800" dirty="0" smtClean="0">
                <a:solidFill>
                  <a:srgbClr val="000000"/>
                </a:solidFill>
                <a:latin typeface="Calibri" panose="020F0502020204030204" pitchFamily="34" charset="0"/>
                <a:ea typeface="Calibri" panose="020F0502020204030204" pitchFamily="34" charset="0"/>
                <a:cs typeface="Calibri" panose="020F0502020204030204" pitchFamily="34" charset="0"/>
              </a:rPr>
              <a:t>.</a:t>
            </a:r>
          </a:p>
          <a:p>
            <a:pPr marL="342900" lvl="0" indent="-342900">
              <a:lnSpc>
                <a:spcPct val="107000"/>
              </a:lnSpc>
              <a:spcBef>
                <a:spcPts val="300"/>
              </a:spcBef>
              <a:spcAft>
                <a:spcPts val="300"/>
              </a:spcAft>
              <a:buFont typeface="Wingdings" panose="05000000000000000000" pitchFamily="2" charset="2"/>
              <a:buChar char=""/>
            </a:pPr>
            <a:r>
              <a:rPr lang="en-US" sz="1800" dirty="0" err="1">
                <a:solidFill>
                  <a:srgbClr val="000000"/>
                </a:solidFill>
                <a:latin typeface="Calibri" panose="020F0502020204030204" pitchFamily="34" charset="0"/>
                <a:ea typeface="Calibri" panose="020F0502020204030204" pitchFamily="34" charset="0"/>
              </a:rPr>
              <a:t>Maruti</a:t>
            </a:r>
            <a:r>
              <a:rPr lang="en-US" sz="1800" dirty="0">
                <a:solidFill>
                  <a:srgbClr val="000000"/>
                </a:solidFill>
                <a:latin typeface="Calibri" panose="020F0502020204030204" pitchFamily="34" charset="0"/>
                <a:ea typeface="Calibri" panose="020F0502020204030204" pitchFamily="34" charset="0"/>
              </a:rPr>
              <a:t> Suzuki has the most cars on the market, followed by Hyundai</a:t>
            </a:r>
            <a:r>
              <a:rPr lang="en-US" sz="1800" dirty="0" smtClean="0">
                <a:solidFill>
                  <a:srgbClr val="000000"/>
                </a:solidFill>
                <a:latin typeface="Calibri" panose="020F0502020204030204" pitchFamily="34" charset="0"/>
                <a:ea typeface="Calibri" panose="020F0502020204030204" pitchFamily="34" charset="0"/>
              </a:rPr>
              <a:t>.</a:t>
            </a:r>
          </a:p>
          <a:p>
            <a:pPr marL="342900" lvl="0" indent="-342900">
              <a:lnSpc>
                <a:spcPct val="107000"/>
              </a:lnSpc>
              <a:spcBef>
                <a:spcPts val="300"/>
              </a:spcBef>
              <a:spcAft>
                <a:spcPts val="300"/>
              </a:spcAft>
              <a:buFont typeface="Wingdings" panose="05000000000000000000" pitchFamily="2" charset="2"/>
              <a:buChar char=""/>
            </a:pPr>
            <a:r>
              <a:rPr lang="en-US" sz="1800" dirty="0">
                <a:solidFill>
                  <a:srgbClr val="000000"/>
                </a:solidFill>
                <a:latin typeface="Calibri" panose="020F0502020204030204" pitchFamily="34" charset="0"/>
                <a:ea typeface="Calibri" panose="020F0502020204030204" pitchFamily="34" charset="0"/>
              </a:rPr>
              <a:t>We can find the most automobiles for sale in Bangalore, Delhi-NCR, Mumbai, and New Delhi. Because these are the most inhabited areas.</a:t>
            </a:r>
            <a:endParaRPr lang="en-US" sz="1800" dirty="0" smtClean="0">
              <a:solidFill>
                <a:srgbClr val="000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Bivariate Vizualization of numerical columns: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012" y="914400"/>
            <a:ext cx="10134601" cy="5547933"/>
          </a:xfrm>
          <a:prstGeom prst="rect">
            <a:avLst/>
          </a:prstGeom>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8EA1D0-F625-4DBA-8C87-F9BCEE0175E0}"/>
              </a:ext>
            </a:extLst>
          </p:cNvPr>
          <p:cNvSpPr>
            <a:spLocks noGrp="1"/>
          </p:cNvSpPr>
          <p:nvPr>
            <p:ph type="title"/>
          </p:nvPr>
        </p:nvSpPr>
        <p:spPr>
          <a:xfrm>
            <a:off x="1522413" y="44623"/>
            <a:ext cx="9829799" cy="644351"/>
          </a:xfrm>
        </p:spPr>
        <p:txBody>
          <a:bodyPr>
            <a:normAutofit/>
          </a:bodyPr>
          <a:lstStyle/>
          <a:p>
            <a:r>
              <a:rPr lang="en-IN" dirty="0"/>
              <a:t>Bivariate Vizualization of numerical columns:</a:t>
            </a:r>
          </a:p>
        </p:txBody>
      </p:sp>
      <p:pic>
        <p:nvPicPr>
          <p:cNvPr id="9" name="Picture 8">
            <a:extLst>
              <a:ext uri="{FF2B5EF4-FFF2-40B4-BE49-F238E27FC236}">
                <a16:creationId xmlns:a16="http://schemas.microsoft.com/office/drawing/2014/main" xmlns="" id="{37223537-BFA2-4560-94BE-1F7D1DAB8D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48172" y="4581128"/>
            <a:ext cx="9774832" cy="1835150"/>
          </a:xfrm>
          <a:prstGeom prst="rect">
            <a:avLst/>
          </a:prstGeom>
          <a:noFill/>
          <a:ln>
            <a:no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012" y="1143001"/>
            <a:ext cx="9671992" cy="3200399"/>
          </a:xfrm>
          <a:prstGeom prst="rect">
            <a:avLst/>
          </a:prstGeom>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74C0A3-BAB5-4DD2-BAF8-EEF19DFE7F60}"/>
              </a:ext>
            </a:extLst>
          </p:cNvPr>
          <p:cNvSpPr>
            <a:spLocks noGrp="1"/>
          </p:cNvSpPr>
          <p:nvPr>
            <p:ph type="title"/>
          </p:nvPr>
        </p:nvSpPr>
        <p:spPr>
          <a:xfrm>
            <a:off x="1522413" y="980728"/>
            <a:ext cx="9829799" cy="720080"/>
          </a:xfrm>
        </p:spPr>
        <p:txBody>
          <a:bodyPr/>
          <a:lstStyle/>
          <a:p>
            <a:r>
              <a:rPr lang="en-IN" dirty="0"/>
              <a:t>Observations:</a:t>
            </a:r>
          </a:p>
        </p:txBody>
      </p:sp>
      <p:sp>
        <p:nvSpPr>
          <p:cNvPr id="3" name="Content Placeholder 2">
            <a:extLst>
              <a:ext uri="{FF2B5EF4-FFF2-40B4-BE49-F238E27FC236}">
                <a16:creationId xmlns:a16="http://schemas.microsoft.com/office/drawing/2014/main" xmlns="" id="{39529656-B76D-4F80-A0AE-70635CACF0DD}"/>
              </a:ext>
            </a:extLst>
          </p:cNvPr>
          <p:cNvSpPr>
            <a:spLocks noGrp="1"/>
          </p:cNvSpPr>
          <p:nvPr>
            <p:ph idx="1"/>
          </p:nvPr>
        </p:nvSpPr>
        <p:spPr>
          <a:xfrm>
            <a:off x="1522413" y="1772816"/>
            <a:ext cx="9829799" cy="4896544"/>
          </a:xfrm>
        </p:spPr>
        <p:txBody>
          <a:bodyPr>
            <a:normAutofit lnSpcReduction="10000"/>
          </a:bodyPr>
          <a:lstStyle/>
          <a:p>
            <a:pPr marL="342900" lvl="0" indent="-342900">
              <a:lnSpc>
                <a:spcPct val="107000"/>
              </a:lnSpc>
              <a:spcBef>
                <a:spcPts val="300"/>
              </a:spcBef>
              <a:spcAft>
                <a:spcPts val="300"/>
              </a:spcAft>
              <a:buFont typeface="Wingdings" panose="05000000000000000000" pitchFamily="2" charset="2"/>
              <a:buChar char=""/>
            </a:pPr>
            <a:r>
              <a:rPr lang="en-US" sz="1900" dirty="0">
                <a:solidFill>
                  <a:srgbClr val="000000"/>
                </a:solidFill>
                <a:latin typeface="Century" panose="02040604050505020304" pitchFamily="18" charset="0"/>
                <a:ea typeface="Times New Roman" panose="02020603050405020304" pitchFamily="18" charset="0"/>
                <a:cs typeface="Calibri" panose="020F0502020204030204" pitchFamily="34" charset="0"/>
              </a:rPr>
              <a:t>The majority of cars have fewer than 20 thousand </a:t>
            </a:r>
            <a:r>
              <a:rPr lang="en-US" sz="1900" dirty="0" err="1">
                <a:solidFill>
                  <a:srgbClr val="000000"/>
                </a:solidFill>
                <a:latin typeface="Century" panose="02040604050505020304" pitchFamily="18" charset="0"/>
                <a:ea typeface="Times New Roman" panose="02020603050405020304" pitchFamily="18" charset="0"/>
                <a:cs typeface="Calibri" panose="020F0502020204030204" pitchFamily="34" charset="0"/>
              </a:rPr>
              <a:t>kilometres</a:t>
            </a:r>
            <a:r>
              <a:rPr lang="en-US" sz="1900" dirty="0">
                <a:solidFill>
                  <a:srgbClr val="000000"/>
                </a:solidFill>
                <a:latin typeface="Century" panose="02040604050505020304" pitchFamily="18" charset="0"/>
                <a:ea typeface="Times New Roman" panose="02020603050405020304" pitchFamily="18" charset="0"/>
                <a:cs typeface="Calibri" panose="020F0502020204030204" pitchFamily="34" charset="0"/>
              </a:rPr>
              <a:t> travelled on them. And the cost of an automobile is expensive if it hasn't been driven much</a:t>
            </a:r>
            <a:r>
              <a:rPr lang="en-US" sz="19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a:t>
            </a:r>
          </a:p>
          <a:p>
            <a:pPr marL="342900" lvl="0" indent="-342900">
              <a:lnSpc>
                <a:spcPct val="107000"/>
              </a:lnSpc>
              <a:spcBef>
                <a:spcPts val="300"/>
              </a:spcBef>
              <a:spcAft>
                <a:spcPts val="300"/>
              </a:spcAft>
              <a:buFont typeface="Wingdings" panose="05000000000000000000" pitchFamily="2" charset="2"/>
              <a:buChar char=""/>
            </a:pPr>
            <a:r>
              <a:rPr lang="en-US" sz="19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The </a:t>
            </a:r>
            <a:r>
              <a:rPr lang="en-US" sz="1900" dirty="0">
                <a:solidFill>
                  <a:srgbClr val="000000"/>
                </a:solidFill>
                <a:latin typeface="Century" panose="02040604050505020304" pitchFamily="18" charset="0"/>
                <a:ea typeface="Times New Roman" panose="02020603050405020304" pitchFamily="18" charset="0"/>
                <a:cs typeface="Calibri" panose="020F0502020204030204" pitchFamily="34" charset="0"/>
              </a:rPr>
              <a:t>majority of automobiles have 1000-3000 </a:t>
            </a:r>
            <a:r>
              <a:rPr lang="en-US" sz="1900" dirty="0" err="1">
                <a:solidFill>
                  <a:srgbClr val="000000"/>
                </a:solidFill>
                <a:latin typeface="Century" panose="02040604050505020304" pitchFamily="18" charset="0"/>
                <a:ea typeface="Times New Roman" panose="02020603050405020304" pitchFamily="18" charset="0"/>
                <a:cs typeface="Calibri" panose="020F0502020204030204" pitchFamily="34" charset="0"/>
              </a:rPr>
              <a:t>Endine</a:t>
            </a:r>
            <a:r>
              <a:rPr lang="en-US" sz="1900" dirty="0">
                <a:solidFill>
                  <a:srgbClr val="000000"/>
                </a:solidFill>
                <a:latin typeface="Century" panose="02040604050505020304" pitchFamily="18" charset="0"/>
                <a:ea typeface="Times New Roman" panose="02020603050405020304" pitchFamily="18" charset="0"/>
                <a:cs typeface="Calibri" panose="020F0502020204030204" pitchFamily="34" charset="0"/>
              </a:rPr>
              <a:t> disp. In addition, the price of a 3000 </a:t>
            </a:r>
            <a:r>
              <a:rPr lang="en-US" sz="1900" dirty="0" err="1">
                <a:solidFill>
                  <a:srgbClr val="000000"/>
                </a:solidFill>
                <a:latin typeface="Century" panose="02040604050505020304" pitchFamily="18" charset="0"/>
                <a:ea typeface="Times New Roman" panose="02020603050405020304" pitchFamily="18" charset="0"/>
                <a:cs typeface="Calibri" panose="020F0502020204030204" pitchFamily="34" charset="0"/>
              </a:rPr>
              <a:t>Endine</a:t>
            </a:r>
            <a:r>
              <a:rPr lang="en-US" sz="1900" dirty="0">
                <a:solidFill>
                  <a:srgbClr val="000000"/>
                </a:solidFill>
                <a:latin typeface="Century" panose="02040604050505020304" pitchFamily="18" charset="0"/>
                <a:ea typeface="Times New Roman" panose="02020603050405020304" pitchFamily="18" charset="0"/>
                <a:cs typeface="Calibri" panose="020F0502020204030204" pitchFamily="34" charset="0"/>
              </a:rPr>
              <a:t> </a:t>
            </a:r>
            <a:r>
              <a:rPr lang="en-US" sz="1900" dirty="0" err="1">
                <a:solidFill>
                  <a:srgbClr val="000000"/>
                </a:solidFill>
                <a:latin typeface="Century" panose="02040604050505020304" pitchFamily="18" charset="0"/>
                <a:ea typeface="Times New Roman" panose="02020603050405020304" pitchFamily="18" charset="0"/>
                <a:cs typeface="Calibri" panose="020F0502020204030204" pitchFamily="34" charset="0"/>
              </a:rPr>
              <a:t>disp</a:t>
            </a:r>
            <a:r>
              <a:rPr lang="en-US" sz="1900" dirty="0">
                <a:solidFill>
                  <a:srgbClr val="000000"/>
                </a:solidFill>
                <a:latin typeface="Century" panose="02040604050505020304" pitchFamily="18" charset="0"/>
                <a:ea typeface="Times New Roman" panose="02020603050405020304" pitchFamily="18" charset="0"/>
                <a:cs typeface="Calibri" panose="020F0502020204030204" pitchFamily="34" charset="0"/>
              </a:rPr>
              <a:t> automobile is quite high</a:t>
            </a:r>
            <a:r>
              <a:rPr lang="en-US" sz="19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a:t>
            </a:r>
          </a:p>
          <a:p>
            <a:pPr marL="342900" lvl="0" indent="-342900">
              <a:lnSpc>
                <a:spcPct val="107000"/>
              </a:lnSpc>
              <a:spcBef>
                <a:spcPts val="300"/>
              </a:spcBef>
              <a:spcAft>
                <a:spcPts val="300"/>
              </a:spcAft>
              <a:buFont typeface="Wingdings" panose="05000000000000000000" pitchFamily="2" charset="2"/>
              <a:buChar char=""/>
            </a:pPr>
            <a:r>
              <a:rPr lang="en-US" sz="1900" dirty="0">
                <a:solidFill>
                  <a:srgbClr val="000000"/>
                </a:solidFill>
                <a:latin typeface="Century" panose="02040604050505020304" pitchFamily="18" charset="0"/>
                <a:ea typeface="Times New Roman" panose="02020603050405020304" pitchFamily="18" charset="0"/>
                <a:cs typeface="Calibri" panose="020F0502020204030204" pitchFamily="34" charset="0"/>
              </a:rPr>
              <a:t>The majority of autos have a mileage of 10 to 25 </a:t>
            </a:r>
            <a:r>
              <a:rPr lang="en-US" sz="1900" dirty="0" err="1">
                <a:solidFill>
                  <a:srgbClr val="000000"/>
                </a:solidFill>
                <a:latin typeface="Century" panose="02040604050505020304" pitchFamily="18" charset="0"/>
                <a:ea typeface="Times New Roman" panose="02020603050405020304" pitchFamily="18" charset="0"/>
                <a:cs typeface="Calibri" panose="020F0502020204030204" pitchFamily="34" charset="0"/>
              </a:rPr>
              <a:t>kilometres</a:t>
            </a:r>
            <a:r>
              <a:rPr lang="en-US" sz="1900" dirty="0">
                <a:solidFill>
                  <a:srgbClr val="000000"/>
                </a:solidFill>
                <a:latin typeface="Century" panose="02040604050505020304" pitchFamily="18" charset="0"/>
                <a:ea typeface="Times New Roman" panose="02020603050405020304" pitchFamily="18" charset="0"/>
                <a:cs typeface="Calibri" panose="020F0502020204030204" pitchFamily="34" charset="0"/>
              </a:rPr>
              <a:t>. Also, </a:t>
            </a:r>
            <a:r>
              <a:rPr lang="en-US" sz="1900" dirty="0" err="1">
                <a:solidFill>
                  <a:srgbClr val="000000"/>
                </a:solidFill>
                <a:latin typeface="Century" panose="02040604050505020304" pitchFamily="18" charset="0"/>
                <a:ea typeface="Times New Roman" panose="02020603050405020304" pitchFamily="18" charset="0"/>
                <a:cs typeface="Calibri" panose="020F0502020204030204" pitchFamily="34" charset="0"/>
              </a:rPr>
              <a:t>milage</a:t>
            </a:r>
            <a:r>
              <a:rPr lang="en-US" sz="1900" dirty="0">
                <a:solidFill>
                  <a:srgbClr val="000000"/>
                </a:solidFill>
                <a:latin typeface="Century" panose="02040604050505020304" pitchFamily="18" charset="0"/>
                <a:ea typeface="Times New Roman" panose="02020603050405020304" pitchFamily="18" charset="0"/>
                <a:cs typeface="Calibri" panose="020F0502020204030204" pitchFamily="34" charset="0"/>
              </a:rPr>
              <a:t> has nothing to do with the cost of a car</a:t>
            </a:r>
            <a:r>
              <a:rPr lang="en-US" sz="19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a:t>
            </a:r>
          </a:p>
          <a:p>
            <a:pPr marL="342900" lvl="0" indent="-342900">
              <a:lnSpc>
                <a:spcPct val="107000"/>
              </a:lnSpc>
              <a:spcBef>
                <a:spcPts val="300"/>
              </a:spcBef>
              <a:spcAft>
                <a:spcPts val="300"/>
              </a:spcAft>
              <a:buFont typeface="Wingdings" panose="05000000000000000000" pitchFamily="2" charset="2"/>
              <a:buChar char=""/>
            </a:pPr>
            <a:r>
              <a:rPr lang="en-US" sz="1900" dirty="0">
                <a:solidFill>
                  <a:srgbClr val="000000"/>
                </a:solidFill>
                <a:latin typeface="Century" panose="02040604050505020304" pitchFamily="18" charset="0"/>
                <a:ea typeface="Times New Roman" panose="02020603050405020304" pitchFamily="18" charset="0"/>
                <a:cs typeface="Calibri" panose="020F0502020204030204" pitchFamily="34" charset="0"/>
              </a:rPr>
              <a:t>The price of a car rises in tandem with the increase in Max power</a:t>
            </a:r>
            <a:r>
              <a:rPr lang="en-US" sz="19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a:t>
            </a:r>
          </a:p>
          <a:p>
            <a:pPr marL="342900" lvl="0" indent="-342900">
              <a:lnSpc>
                <a:spcPct val="107000"/>
              </a:lnSpc>
              <a:spcBef>
                <a:spcPts val="300"/>
              </a:spcBef>
              <a:spcAft>
                <a:spcPts val="300"/>
              </a:spcAft>
              <a:buFont typeface="Wingdings" panose="05000000000000000000" pitchFamily="2" charset="2"/>
              <a:buChar char=""/>
            </a:pPr>
            <a:r>
              <a:rPr lang="en-US" sz="1900" dirty="0">
                <a:solidFill>
                  <a:srgbClr val="000000"/>
                </a:solidFill>
                <a:latin typeface="Century" panose="02040604050505020304" pitchFamily="18" charset="0"/>
                <a:ea typeface="Times New Roman" panose="02020603050405020304" pitchFamily="18" charset="0"/>
                <a:cs typeface="Calibri" panose="020F0502020204030204" pitchFamily="34" charset="0"/>
              </a:rPr>
              <a:t>The car price has no relationship with height</a:t>
            </a:r>
            <a:r>
              <a:rPr lang="en-US" sz="19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a:t>
            </a:r>
          </a:p>
          <a:p>
            <a:pPr marL="342900" lvl="0" indent="-342900">
              <a:lnSpc>
                <a:spcPct val="107000"/>
              </a:lnSpc>
              <a:spcBef>
                <a:spcPts val="300"/>
              </a:spcBef>
              <a:spcAft>
                <a:spcPts val="300"/>
              </a:spcAft>
              <a:buFont typeface="Wingdings" panose="05000000000000000000" pitchFamily="2" charset="2"/>
              <a:buChar char=""/>
            </a:pPr>
            <a:r>
              <a:rPr lang="en-US" sz="1900" dirty="0">
                <a:solidFill>
                  <a:srgbClr val="000000"/>
                </a:solidFill>
                <a:latin typeface="Century" panose="02040604050505020304" pitchFamily="18" charset="0"/>
                <a:ea typeface="Times New Roman" panose="02020603050405020304" pitchFamily="18" charset="0"/>
                <a:cs typeface="Calibri" panose="020F0502020204030204" pitchFamily="34" charset="0"/>
              </a:rPr>
              <a:t>The price of a car rises in tandem with its breadth</a:t>
            </a:r>
            <a:r>
              <a:rPr lang="en-US" sz="19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a:t>
            </a:r>
          </a:p>
          <a:p>
            <a:pPr marL="342900" lvl="0" indent="-342900">
              <a:lnSpc>
                <a:spcPct val="107000"/>
              </a:lnSpc>
              <a:spcBef>
                <a:spcPts val="300"/>
              </a:spcBef>
              <a:spcAft>
                <a:spcPts val="300"/>
              </a:spcAft>
              <a:buFont typeface="Wingdings" panose="05000000000000000000" pitchFamily="2" charset="2"/>
              <a:buChar char=""/>
            </a:pPr>
            <a:r>
              <a:rPr lang="en-US" sz="1900" dirty="0">
                <a:solidFill>
                  <a:srgbClr val="000000"/>
                </a:solidFill>
                <a:latin typeface="Century" panose="02040604050505020304" pitchFamily="18" charset="0"/>
                <a:ea typeface="Times New Roman" panose="02020603050405020304" pitchFamily="18" charset="0"/>
                <a:cs typeface="Calibri" panose="020F0502020204030204" pitchFamily="34" charset="0"/>
              </a:rPr>
              <a:t>The cost of a car rises in tandem with the length of the </a:t>
            </a:r>
            <a:r>
              <a:rPr lang="en-US" sz="19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vehicle</a:t>
            </a:r>
            <a:r>
              <a:rPr lang="en-IN" sz="1900" dirty="0" smtClean="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US" sz="1900" dirty="0">
                <a:solidFill>
                  <a:srgbClr val="000000"/>
                </a:solidFill>
                <a:latin typeface="Century" panose="02040604050505020304" pitchFamily="18" charset="0"/>
                <a:ea typeface="Times New Roman" panose="02020603050405020304" pitchFamily="18" charset="0"/>
                <a:cs typeface="Calibri" panose="020F0502020204030204" pitchFamily="34" charset="0"/>
              </a:rPr>
              <a:t>The price of a car is likewise proportional to its weight</a:t>
            </a:r>
            <a:r>
              <a:rPr lang="en-US" sz="19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a:t>
            </a:r>
          </a:p>
          <a:p>
            <a:pPr marL="342900" lvl="0" indent="-342900">
              <a:lnSpc>
                <a:spcPct val="107000"/>
              </a:lnSpc>
              <a:spcBef>
                <a:spcPts val="300"/>
              </a:spcBef>
              <a:spcAft>
                <a:spcPts val="300"/>
              </a:spcAft>
              <a:buFont typeface="Wingdings" panose="05000000000000000000" pitchFamily="2" charset="2"/>
              <a:buChar char=""/>
            </a:pPr>
            <a:r>
              <a:rPr lang="en-US" sz="1900" dirty="0">
                <a:solidFill>
                  <a:srgbClr val="000000"/>
                </a:solidFill>
                <a:latin typeface="Century" panose="02040604050505020304" pitchFamily="18" charset="0"/>
                <a:ea typeface="Times New Roman" panose="02020603050405020304" pitchFamily="18" charset="0"/>
                <a:cs typeface="Calibri" panose="020F0502020204030204" pitchFamily="34" charset="0"/>
              </a:rPr>
              <a:t>As top speed rises, so does the price of a </a:t>
            </a:r>
            <a:r>
              <a:rPr lang="en-US" sz="19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car</a:t>
            </a:r>
            <a:r>
              <a:rPr lang="en-IN" sz="1900" dirty="0" smtClean="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US" sz="1900" dirty="0">
                <a:solidFill>
                  <a:srgbClr val="000000"/>
                </a:solidFill>
                <a:latin typeface="Century" panose="02040604050505020304" pitchFamily="18" charset="0"/>
                <a:ea typeface="Times New Roman" panose="02020603050405020304" pitchFamily="18" charset="0"/>
                <a:cs typeface="Calibri" panose="020F0502020204030204" pitchFamily="34" charset="0"/>
              </a:rPr>
              <a:t>Cars with 5 and 4 seats are the most expensive</a:t>
            </a:r>
            <a:r>
              <a:rPr lang="en-US" sz="19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a:t>
            </a:r>
          </a:p>
          <a:p>
            <a:pPr marL="342900" lvl="0" indent="-342900">
              <a:lnSpc>
                <a:spcPct val="107000"/>
              </a:lnSpc>
              <a:spcBef>
                <a:spcPts val="300"/>
              </a:spcBef>
              <a:spcAft>
                <a:spcPts val="300"/>
              </a:spcAft>
              <a:buFont typeface="Wingdings" panose="05000000000000000000" pitchFamily="2" charset="2"/>
              <a:buChar char=""/>
            </a:pPr>
            <a:r>
              <a:rPr lang="en-US" sz="1900" dirty="0">
                <a:solidFill>
                  <a:srgbClr val="000000"/>
                </a:solidFill>
                <a:latin typeface="Century" panose="02040604050505020304" pitchFamily="18" charset="0"/>
                <a:ea typeface="Times New Roman" panose="02020603050405020304" pitchFamily="18" charset="0"/>
                <a:cs typeface="Calibri" panose="020F0502020204030204" pitchFamily="34" charset="0"/>
              </a:rPr>
              <a:t>The price of a car lowers as the age of the vehicle </a:t>
            </a:r>
            <a:r>
              <a:rPr lang="en-US" sz="19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grows</a:t>
            </a:r>
            <a:r>
              <a:rPr lang="en-IN" sz="1900" dirty="0" smtClean="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endParaRPr lang="en-IN" sz="1900" dirty="0" smtClean="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F42FC9-25D4-4FFE-8271-E7C5AF3DE60D}"/>
              </a:ext>
            </a:extLst>
          </p:cNvPr>
          <p:cNvSpPr>
            <a:spLocks noGrp="1"/>
          </p:cNvSpPr>
          <p:nvPr>
            <p:ph type="title"/>
          </p:nvPr>
        </p:nvSpPr>
        <p:spPr>
          <a:xfrm>
            <a:off x="1522413" y="0"/>
            <a:ext cx="9829799" cy="620688"/>
          </a:xfrm>
        </p:spPr>
        <p:txBody>
          <a:bodyPr>
            <a:normAutofit/>
          </a:bodyPr>
          <a:lstStyle/>
          <a:p>
            <a:r>
              <a:rPr lang="en-IN" dirty="0"/>
              <a:t>Bivariate Vizualization of categorical columns:</a:t>
            </a:r>
          </a:p>
        </p:txBody>
      </p:sp>
      <p:pic>
        <p:nvPicPr>
          <p:cNvPr id="2050" name="Picture 2">
            <a:extLst>
              <a:ext uri="{FF2B5EF4-FFF2-40B4-BE49-F238E27FC236}">
                <a16:creationId xmlns:a16="http://schemas.microsoft.com/office/drawing/2014/main" xmlns="" id="{8134321E-82A7-43EB-AE2B-061A7E040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774" y="692696"/>
            <a:ext cx="10472254" cy="60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xmlns=""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US" sz="2000" dirty="0">
                <a:solidFill>
                  <a:srgbClr val="000000"/>
                </a:solidFill>
                <a:latin typeface="Century" panose="02040604050505020304" pitchFamily="18" charset="0"/>
                <a:ea typeface="Times New Roman" panose="02020603050405020304" pitchFamily="18" charset="0"/>
                <a:cs typeface="Calibri" panose="020F0502020204030204" pitchFamily="34" charset="0"/>
              </a:rPr>
              <a:t>Diesel and electric cars are more expensive than gasoline, LPG, and CNG</a:t>
            </a:r>
            <a:r>
              <a:rPr lang="en-US" sz="20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a:t>
            </a:r>
          </a:p>
          <a:p>
            <a:pPr marL="342900" lvl="0" indent="-342900">
              <a:lnSpc>
                <a:spcPct val="107000"/>
              </a:lnSpc>
              <a:spcBef>
                <a:spcPts val="300"/>
              </a:spcBef>
              <a:spcAft>
                <a:spcPts val="300"/>
              </a:spcAft>
              <a:buFont typeface="Wingdings" panose="05000000000000000000" pitchFamily="2" charset="2"/>
              <a:buChar char=""/>
            </a:pPr>
            <a:r>
              <a:rPr lang="en-US" sz="2000" dirty="0">
                <a:solidFill>
                  <a:srgbClr val="000000"/>
                </a:solidFill>
                <a:latin typeface="Century" panose="02040604050505020304" pitchFamily="18" charset="0"/>
                <a:ea typeface="Times New Roman" panose="02020603050405020304" pitchFamily="18" charset="0"/>
                <a:cs typeface="Calibri" panose="020F0502020204030204" pitchFamily="34" charset="0"/>
              </a:rPr>
              <a:t>Automobiles with automatic transmissions are more expensive than those with manual transmissions</a:t>
            </a:r>
            <a:r>
              <a:rPr lang="en-US" sz="20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a:t>
            </a:r>
          </a:p>
          <a:p>
            <a:pPr marL="342900" lvl="0" indent="-342900">
              <a:lnSpc>
                <a:spcPct val="107000"/>
              </a:lnSpc>
              <a:spcBef>
                <a:spcPts val="300"/>
              </a:spcBef>
              <a:spcAft>
                <a:spcPts val="300"/>
              </a:spcAft>
              <a:buFont typeface="Wingdings" panose="05000000000000000000" pitchFamily="2" charset="2"/>
              <a:buChar char=""/>
            </a:pPr>
            <a:r>
              <a:rPr lang="en-US" sz="2000" dirty="0">
                <a:solidFill>
                  <a:srgbClr val="000000"/>
                </a:solidFill>
                <a:latin typeface="Century" panose="02040604050505020304" pitchFamily="18" charset="0"/>
                <a:ea typeface="Times New Roman" panose="02020603050405020304" pitchFamily="18" charset="0"/>
                <a:cs typeface="Calibri" panose="020F0502020204030204" pitchFamily="34" charset="0"/>
              </a:rPr>
              <a:t>Carbon Ceramic front brakes are more expensive than other types of brakes</a:t>
            </a:r>
            <a:r>
              <a:rPr lang="en-US" sz="20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a:t>
            </a:r>
          </a:p>
          <a:p>
            <a:pPr marL="342900" lvl="0" indent="-342900">
              <a:lnSpc>
                <a:spcPct val="107000"/>
              </a:lnSpc>
              <a:spcBef>
                <a:spcPts val="300"/>
              </a:spcBef>
              <a:spcAft>
                <a:spcPts val="300"/>
              </a:spcAft>
              <a:buFont typeface="Wingdings" panose="05000000000000000000" pitchFamily="2" charset="2"/>
              <a:buChar char=""/>
            </a:pPr>
            <a:r>
              <a:rPr lang="en-US" sz="2000" dirty="0">
                <a:solidFill>
                  <a:srgbClr val="000000"/>
                </a:solidFill>
                <a:latin typeface="Century" panose="02040604050505020304" pitchFamily="18" charset="0"/>
                <a:ea typeface="Times New Roman" panose="02020603050405020304" pitchFamily="18" charset="0"/>
                <a:cs typeface="Calibri" panose="020F0502020204030204" pitchFamily="34" charset="0"/>
              </a:rPr>
              <a:t>Carbon Ceramic rear breaks are more expensive than other types of rear breaks</a:t>
            </a:r>
            <a:r>
              <a:rPr lang="en-US" sz="20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a:t>
            </a:r>
          </a:p>
          <a:p>
            <a:pPr marL="342900" lvl="0" indent="-342900">
              <a:lnSpc>
                <a:spcPct val="107000"/>
              </a:lnSpc>
              <a:spcBef>
                <a:spcPts val="300"/>
              </a:spcBef>
              <a:spcAft>
                <a:spcPts val="300"/>
              </a:spcAft>
              <a:buFont typeface="Wingdings" panose="05000000000000000000" pitchFamily="2" charset="2"/>
              <a:buChar char=""/>
            </a:pPr>
            <a:r>
              <a:rPr lang="en-US" sz="2000" dirty="0">
                <a:solidFill>
                  <a:srgbClr val="000000"/>
                </a:solidFill>
                <a:latin typeface="Century" panose="02040604050505020304" pitchFamily="18" charset="0"/>
                <a:ea typeface="Times New Roman" panose="02020603050405020304" pitchFamily="18" charset="0"/>
                <a:cs typeface="Calibri" panose="020F0502020204030204" pitchFamily="34" charset="0"/>
              </a:rPr>
              <a:t>The sale price of Lamborghini cars is the </a:t>
            </a:r>
            <a:r>
              <a:rPr lang="en-US" sz="2000" dirty="0" smtClean="0">
                <a:solidFill>
                  <a:srgbClr val="000000"/>
                </a:solidFill>
                <a:latin typeface="Century" panose="02040604050505020304" pitchFamily="18" charset="0"/>
                <a:ea typeface="Times New Roman" panose="02020603050405020304" pitchFamily="18" charset="0"/>
                <a:cs typeface="Calibri" panose="020F0502020204030204" pitchFamily="34" charset="0"/>
              </a:rPr>
              <a:t>highest</a:t>
            </a:r>
            <a:r>
              <a:rPr lang="en-IN" sz="2000" dirty="0" smtClean="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US" sz="2000" dirty="0">
                <a:solidFill>
                  <a:srgbClr val="000000"/>
                </a:solidFill>
                <a:latin typeface="Century" panose="02040604050505020304" pitchFamily="18" charset="0"/>
                <a:ea typeface="Times New Roman" panose="02020603050405020304" pitchFamily="18" charset="0"/>
                <a:cs typeface="Calibri" panose="020F0502020204030204" pitchFamily="34" charset="0"/>
              </a:rPr>
              <a:t>Because Bangalore, Hyderabad, and Delhi-NCR are densely populated cities, car rates are high.</a:t>
            </a:r>
            <a:r>
              <a:rPr lang="en-IN" sz="2000" dirty="0" smtClean="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xmlns=""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US" sz="2000" dirty="0">
                <a:latin typeface="Century" panose="02040604050505020304" pitchFamily="18" charset="0"/>
              </a:rPr>
              <a:t>To verify for </a:t>
            </a:r>
            <a:r>
              <a:rPr lang="en-US" sz="2000" dirty="0" err="1">
                <a:latin typeface="Century" panose="02040604050505020304" pitchFamily="18" charset="0"/>
              </a:rPr>
              <a:t>skewness</a:t>
            </a:r>
            <a:r>
              <a:rPr lang="en-US" sz="2000" dirty="0">
                <a:latin typeface="Century" panose="02040604050505020304" pitchFamily="18" charset="0"/>
              </a:rPr>
              <a:t> in numerical columns, I </a:t>
            </a:r>
            <a:r>
              <a:rPr lang="en-US" sz="2000" dirty="0" err="1">
                <a:latin typeface="Century" panose="02040604050505020304" pitchFamily="18" charset="0"/>
              </a:rPr>
              <a:t>utilised</a:t>
            </a:r>
            <a:r>
              <a:rPr lang="en-US" sz="2000" dirty="0">
                <a:latin typeface="Century" panose="02040604050505020304" pitchFamily="18" charset="0"/>
              </a:rPr>
              <a:t> </a:t>
            </a:r>
            <a:r>
              <a:rPr lang="en-US" sz="2000" dirty="0" err="1">
                <a:latin typeface="Century" panose="02040604050505020304" pitchFamily="18" charset="0"/>
              </a:rPr>
              <a:t>dist</a:t>
            </a:r>
            <a:r>
              <a:rPr lang="en-US" sz="2000" dirty="0">
                <a:latin typeface="Century" panose="02040604050505020304" pitchFamily="18" charset="0"/>
              </a:rPr>
              <a:t> plot.</a:t>
            </a:r>
            <a:r>
              <a:rPr lang="en-IN" sz="2000" dirty="0" smtClean="0">
                <a:latin typeface="Century" panose="02040604050505020304" pitchFamily="18" charset="0"/>
              </a:rPr>
              <a:t>. </a:t>
            </a:r>
            <a:endParaRPr lang="en-IN" sz="2000" dirty="0">
              <a:latin typeface="Century" panose="02040604050505020304" pitchFamily="18" charset="0"/>
            </a:endParaRPr>
          </a:p>
          <a:p>
            <a:pPr marL="342900" lvl="0" indent="-342900">
              <a:lnSpc>
                <a:spcPct val="107000"/>
              </a:lnSpc>
              <a:buFont typeface="Wingdings" panose="05000000000000000000" pitchFamily="2" charset="2"/>
              <a:buChar char=""/>
            </a:pPr>
            <a:r>
              <a:rPr lang="en-US" sz="2000" dirty="0">
                <a:latin typeface="Century" panose="02040604050505020304" pitchFamily="18" charset="0"/>
                <a:ea typeface="Calibri" panose="020F0502020204030204" pitchFamily="34" charset="0"/>
                <a:cs typeface="Times New Roman" panose="02020603050405020304" pitchFamily="18" charset="0"/>
              </a:rPr>
              <a:t>For each categorical characteristic, I </a:t>
            </a:r>
            <a:r>
              <a:rPr lang="en-US" sz="2000" dirty="0" err="1">
                <a:latin typeface="Century" panose="02040604050505020304" pitchFamily="18" charset="0"/>
                <a:ea typeface="Calibri" panose="020F0502020204030204" pitchFamily="34" charset="0"/>
                <a:cs typeface="Times New Roman" panose="02020603050405020304" pitchFamily="18" charset="0"/>
              </a:rPr>
              <a:t>utilised</a:t>
            </a:r>
            <a:r>
              <a:rPr lang="en-US" sz="2000" dirty="0">
                <a:latin typeface="Century" panose="02040604050505020304" pitchFamily="18" charset="0"/>
                <a:ea typeface="Calibri" panose="020F0502020204030204" pitchFamily="34" charset="0"/>
                <a:cs typeface="Times New Roman" panose="02020603050405020304" pitchFamily="18" charset="0"/>
              </a:rPr>
              <a:t> a bar plot to show the relationship between the median automobile price and all of the subcategories inside that categorical feature</a:t>
            </a:r>
            <a:r>
              <a:rPr lang="en-US" sz="2000" dirty="0" smtClean="0">
                <a:latin typeface="Century" panose="02040604050505020304" pitchFamily="18" charset="0"/>
                <a:ea typeface="Calibri" panose="020F0502020204030204" pitchFamily="34" charset="0"/>
                <a:cs typeface="Times New Roman" panose="02020603050405020304" pitchFamily="18" charset="0"/>
              </a:rPr>
              <a:t>.</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sz="2000" dirty="0">
                <a:latin typeface="Century" panose="02040604050505020304" pitchFamily="18" charset="0"/>
                <a:ea typeface="Calibri" panose="020F0502020204030204" pitchFamily="34" charset="0"/>
                <a:cs typeface="Times New Roman" panose="02020603050405020304" pitchFamily="18" charset="0"/>
              </a:rPr>
              <a:t>Also for numerical variables that are continuous. To demonstrate the relationship between a continuous numerical variable and a target variable, I </a:t>
            </a:r>
            <a:r>
              <a:rPr lang="en-US" sz="2000" dirty="0" err="1">
                <a:latin typeface="Century" panose="02040604050505020304" pitchFamily="18" charset="0"/>
                <a:ea typeface="Calibri" panose="020F0502020204030204" pitchFamily="34" charset="0"/>
                <a:cs typeface="Times New Roman" panose="02020603050405020304" pitchFamily="18" charset="0"/>
              </a:rPr>
              <a:t>utilised</a:t>
            </a:r>
            <a:r>
              <a:rPr lang="en-US" sz="2000" dirty="0">
                <a:latin typeface="Century" panose="02040604050505020304" pitchFamily="18" charset="0"/>
                <a:ea typeface="Calibri" panose="020F0502020204030204" pitchFamily="34" charset="0"/>
                <a:cs typeface="Times New Roman" panose="02020603050405020304" pitchFamily="18" charset="0"/>
              </a:rPr>
              <a:t> a </a:t>
            </a:r>
            <a:r>
              <a:rPr lang="en-US" sz="2000" dirty="0" err="1">
                <a:latin typeface="Century" panose="02040604050505020304" pitchFamily="18" charset="0"/>
                <a:ea typeface="Calibri" panose="020F0502020204030204" pitchFamily="34" charset="0"/>
                <a:cs typeface="Times New Roman" panose="02020603050405020304" pitchFamily="18" charset="0"/>
              </a:rPr>
              <a:t>reg</a:t>
            </a:r>
            <a:r>
              <a:rPr lang="en-US" sz="2000" dirty="0">
                <a:latin typeface="Century" panose="02040604050505020304" pitchFamily="18" charset="0"/>
                <a:ea typeface="Calibri" panose="020F0502020204030204" pitchFamily="34" charset="0"/>
                <a:cs typeface="Times New Roman" panose="02020603050405020304" pitchFamily="18" charset="0"/>
              </a:rPr>
              <a:t> plot and a </a:t>
            </a:r>
            <a:r>
              <a:rPr lang="en-US" sz="2000" dirty="0" smtClean="0">
                <a:latin typeface="Century" panose="02040604050505020304" pitchFamily="18" charset="0"/>
                <a:ea typeface="Calibri" panose="020F0502020204030204" pitchFamily="34" charset="0"/>
                <a:cs typeface="Times New Roman" panose="02020603050405020304" pitchFamily="18" charset="0"/>
              </a:rPr>
              <a:t>strip</a:t>
            </a:r>
            <a:r>
              <a:rPr lang="en-IN" sz="2000" dirty="0" smtClean="0">
                <a:effectLst/>
                <a:latin typeface="Century" panose="02040604050505020304" pitchFamily="18" charset="0"/>
                <a:ea typeface="Calibri" panose="020F0502020204030204" pitchFamily="34" charset="0"/>
                <a:cs typeface="Times New Roman" panose="02020603050405020304" pitchFamily="18" charset="0"/>
              </a:rPr>
              <a:t>.</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sz="2000" dirty="0">
                <a:latin typeface="Century" panose="02040604050505020304" pitchFamily="18" charset="0"/>
                <a:ea typeface="Calibri" panose="020F0502020204030204" pitchFamily="34" charset="0"/>
                <a:cs typeface="Times New Roman" panose="02020603050405020304" pitchFamily="18" charset="0"/>
              </a:rPr>
              <a:t>I discovered a linear link between a continuous numerical variable and the price of a </a:t>
            </a:r>
            <a:r>
              <a:rPr lang="en-US" sz="2000" dirty="0" smtClean="0">
                <a:latin typeface="Century" panose="02040604050505020304" pitchFamily="18" charset="0"/>
                <a:ea typeface="Calibri" panose="020F0502020204030204" pitchFamily="34" charset="0"/>
                <a:cs typeface="Times New Roman" panose="02020603050405020304" pitchFamily="18" charset="0"/>
              </a:rPr>
              <a:t>car</a:t>
            </a:r>
            <a:r>
              <a:rPr lang="en-IN" sz="2000" dirty="0" smtClean="0">
                <a:effectLst/>
                <a:latin typeface="Century" panose="02040604050505020304" pitchFamily="18" charset="0"/>
                <a:ea typeface="Calibri" panose="020F0502020204030204" pitchFamily="34" charset="0"/>
                <a:cs typeface="Times New Roman" panose="02020603050405020304" pitchFamily="18" charset="0"/>
              </a:rPr>
              <a:t>.</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xmlns=""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Data has been scrapped from </a:t>
            </a:r>
            <a:r>
              <a:rPr lang="en-IN" sz="2000" dirty="0" err="1">
                <a:latin typeface="Century" panose="02040604050505020304" pitchFamily="18" charset="0"/>
              </a:rPr>
              <a:t>cardekho</a:t>
            </a:r>
            <a:r>
              <a:rPr lang="en-IN" sz="2000" dirty="0">
                <a:latin typeface="Century" panose="02040604050505020304" pitchFamily="18" charset="0"/>
              </a:rPr>
              <a:t> website so we have to clean it for our convenience.</a:t>
            </a:r>
          </a:p>
          <a:p>
            <a:pPr>
              <a:buFont typeface="Wingdings" panose="05000000000000000000" pitchFamily="2" charset="2"/>
              <a:buChar char="ü"/>
            </a:pPr>
            <a:r>
              <a:rPr lang="en-IN" sz="2000" dirty="0">
                <a:latin typeface="Century" panose="02040604050505020304" pitchFamily="18" charset="0"/>
              </a:rPr>
              <a:t>In my datasets I found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imputation method to replace null values. To remove outliers I have used Z-score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Label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xmlns=""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US" sz="1900" dirty="0">
                <a:latin typeface="Century" panose="02040604050505020304" pitchFamily="18" charset="0"/>
                <a:ea typeface="Calibri" panose="020F0502020204030204" pitchFamily="34" charset="0"/>
                <a:cs typeface="Times New Roman" panose="02020603050405020304" pitchFamily="18" charset="0"/>
              </a:rPr>
              <a:t>Because my aim was Car Price, which was a continuous column, this particular problem was a regression problem. And I built my model using all regression approaches. I discovered </a:t>
            </a:r>
            <a:r>
              <a:rPr lang="en-US" sz="1900" dirty="0" err="1">
                <a:latin typeface="Century" panose="02040604050505020304" pitchFamily="18" charset="0"/>
                <a:ea typeface="Calibri" panose="020F0502020204030204" pitchFamily="34" charset="0"/>
                <a:cs typeface="Times New Roman" panose="02020603050405020304" pitchFamily="18" charset="0"/>
              </a:rPr>
              <a:t>DecisionTreeRegressor</a:t>
            </a:r>
            <a:r>
              <a:rPr lang="en-US" sz="1900" dirty="0">
                <a:latin typeface="Century" panose="02040604050505020304" pitchFamily="18" charset="0"/>
                <a:ea typeface="Calibri" panose="020F0502020204030204" pitchFamily="34" charset="0"/>
                <a:cs typeface="Times New Roman" panose="02020603050405020304" pitchFamily="18" charset="0"/>
              </a:rPr>
              <a:t> as the best model with the least difference by looking at the difference between the r2 score and the cross validation score. We must also run many models to obtain the best model, and we must use cross validation to avoid </a:t>
            </a:r>
            <a:r>
              <a:rPr lang="en-US" sz="1900" dirty="0" err="1">
                <a:latin typeface="Century" panose="02040604050505020304" pitchFamily="18" charset="0"/>
                <a:ea typeface="Calibri" panose="020F0502020204030204" pitchFamily="34" charset="0"/>
                <a:cs typeface="Times New Roman" panose="02020603050405020304" pitchFamily="18" charset="0"/>
              </a:rPr>
              <a:t>overfitting</a:t>
            </a:r>
            <a:r>
              <a:rPr lang="en-US" sz="1900" dirty="0">
                <a:latin typeface="Century" panose="02040604050505020304" pitchFamily="18" charset="0"/>
                <a:ea typeface="Calibri" panose="020F0502020204030204" pitchFamily="34" charset="0"/>
                <a:cs typeface="Times New Roman" panose="02020603050405020304" pitchFamily="18" charset="0"/>
              </a:rPr>
              <a:t> confusion. The regression algorithms I </a:t>
            </a:r>
            <a:r>
              <a:rPr lang="en-US" sz="1900" dirty="0" err="1">
                <a:latin typeface="Century" panose="02040604050505020304" pitchFamily="18" charset="0"/>
                <a:ea typeface="Calibri" panose="020F0502020204030204" pitchFamily="34" charset="0"/>
                <a:cs typeface="Times New Roman" panose="02020603050405020304" pitchFamily="18" charset="0"/>
              </a:rPr>
              <a:t>utilised</a:t>
            </a:r>
            <a:r>
              <a:rPr lang="en-US" sz="1900" dirty="0">
                <a:latin typeface="Century" panose="02040604050505020304" pitchFamily="18" charset="0"/>
                <a:ea typeface="Calibri" panose="020F0502020204030204" pitchFamily="34" charset="0"/>
                <a:cs typeface="Times New Roman" panose="02020603050405020304" pitchFamily="18" charset="0"/>
              </a:rPr>
              <a:t> in my project are listed </a:t>
            </a:r>
            <a:r>
              <a:rPr lang="en-US" sz="1900" dirty="0" smtClean="0">
                <a:latin typeface="Century" panose="02040604050505020304" pitchFamily="18" charset="0"/>
                <a:ea typeface="Calibri" panose="020F0502020204030204" pitchFamily="34" charset="0"/>
                <a:cs typeface="Times New Roman" panose="02020603050405020304" pitchFamily="18" charset="0"/>
              </a:rPr>
              <a:t>below</a:t>
            </a:r>
            <a:r>
              <a:rPr lang="en-IN" sz="1900" dirty="0" smtClean="0">
                <a:effectLst/>
                <a:latin typeface="Century" panose="02040604050505020304" pitchFamily="18" charset="0"/>
                <a:ea typeface="Calibri" panose="020F0502020204030204" pitchFamily="34" charset="0"/>
                <a:cs typeface="Times New Roman" panose="02020603050405020304" pitchFamily="18" charset="0"/>
              </a:rPr>
              <a:t>.</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RandomForestRegressor</a:t>
            </a:r>
          </a:p>
          <a:p>
            <a:pPr marL="342900" lvl="0" indent="-342900">
              <a:lnSpc>
                <a:spcPct val="107000"/>
              </a:lnSpc>
              <a:spcBef>
                <a:spcPts val="300"/>
              </a:spcBef>
              <a:spcAft>
                <a:spcPts val="300"/>
              </a:spcAft>
              <a:buFont typeface="Wingdings" panose="05000000000000000000" pitchFamily="2" charset="2"/>
              <a:buChar char=""/>
            </a:pPr>
            <a:r>
              <a:rPr lang="en-IN" sz="1900" dirty="0" err="1" smtClean="0">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DecisionTreeRegressor</a:t>
            </a:r>
          </a:p>
          <a:p>
            <a:pPr marL="342900" lvl="0" indent="-342900">
              <a:lnSpc>
                <a:spcPct val="107000"/>
              </a:lnSpc>
              <a:spcBef>
                <a:spcPts val="300"/>
              </a:spcBef>
              <a:spcAft>
                <a:spcPts val="300"/>
              </a:spcAft>
              <a:buFont typeface="Wingdings" panose="05000000000000000000" pitchFamily="2" charset="2"/>
              <a:buChar char=""/>
            </a:pPr>
            <a:r>
              <a:rPr lang="en-IN" sz="1900" dirty="0" err="1">
                <a:latin typeface="Century" panose="02040604050505020304" pitchFamily="18" charset="0"/>
                <a:cs typeface="Times New Roman" panose="02020603050405020304" pitchFamily="18" charset="0"/>
              </a:rPr>
              <a:t>BaggingRegressor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xmlns="" id="{EA411BC3-7B52-4E0A-8AC4-EA2965D262F3}"/>
              </a:ext>
            </a:extLst>
          </p:cNvPr>
          <p:cNvSpPr>
            <a:spLocks noGrp="1"/>
          </p:cNvSpPr>
          <p:nvPr>
            <p:ph idx="1"/>
          </p:nvPr>
        </p:nvSpPr>
        <p:spPr>
          <a:xfrm>
            <a:off x="1522413" y="1988840"/>
            <a:ext cx="9829799" cy="4680520"/>
          </a:xfrm>
        </p:spPr>
        <p:txBody>
          <a:bodyPr>
            <a:normAutofit fontScale="850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Used Car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Used Car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C13519-D125-4B1E-8C24-E27D6090F064}"/>
              </a:ext>
            </a:extLst>
          </p:cNvPr>
          <p:cNvSpPr>
            <a:spLocks noGrp="1"/>
          </p:cNvSpPr>
          <p:nvPr>
            <p:ph type="title"/>
          </p:nvPr>
        </p:nvSpPr>
        <p:spPr/>
        <p:txBody>
          <a:bodyPr/>
          <a:lstStyle/>
          <a:p>
            <a:r>
              <a:rPr lang="en-IN" dirty="0"/>
              <a:t>1</a:t>
            </a:r>
            <a:r>
              <a:rPr lang="en-IN" dirty="0" smtClean="0"/>
              <a:t>) </a:t>
            </a:r>
            <a:r>
              <a:rPr lang="en-IN" dirty="0"/>
              <a:t>RandomForestRegressor:</a:t>
            </a:r>
          </a:p>
        </p:txBody>
      </p:sp>
      <p:sp>
        <p:nvSpPr>
          <p:cNvPr id="6" name="TextBox 5">
            <a:extLst>
              <a:ext uri="{FF2B5EF4-FFF2-40B4-BE49-F238E27FC236}">
                <a16:creationId xmlns:a16="http://schemas.microsoft.com/office/drawing/2014/main" xmlns="" id="{9669B99A-4F2B-4175-824D-3B3CBA6CE483}"/>
              </a:ext>
            </a:extLst>
          </p:cNvPr>
          <p:cNvSpPr txBox="1"/>
          <p:nvPr/>
        </p:nvSpPr>
        <p:spPr>
          <a:xfrm>
            <a:off x="1522413" y="5761132"/>
            <a:ext cx="9900591" cy="981423"/>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96.46% r2_score and the difference between r2_score and cross validation score is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3.41%, </a:t>
            </a:r>
            <a:r>
              <a:rPr lang="en-IN" sz="1800" dirty="0">
                <a:effectLst/>
                <a:latin typeface="Century" panose="02040604050505020304" pitchFamily="18" charset="0"/>
                <a:ea typeface="Calibri" panose="020F0502020204030204" pitchFamily="34" charset="0"/>
                <a:cs typeface="Times New Roman" panose="02020603050405020304" pitchFamily="18" charset="0"/>
              </a:rPr>
              <a:t>but still we have to look into multiple models.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414" y="1676399"/>
            <a:ext cx="9753598" cy="3909743"/>
          </a:xfrm>
          <a:prstGeom prst="rect">
            <a:avLst/>
          </a:prstGeom>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185DCF-1F74-4789-989D-AE70AC6116D5}"/>
              </a:ext>
            </a:extLst>
          </p:cNvPr>
          <p:cNvSpPr>
            <a:spLocks noGrp="1"/>
          </p:cNvSpPr>
          <p:nvPr>
            <p:ph type="title"/>
          </p:nvPr>
        </p:nvSpPr>
        <p:spPr/>
        <p:txBody>
          <a:bodyPr/>
          <a:lstStyle/>
          <a:p>
            <a:r>
              <a:rPr lang="en-IN" dirty="0"/>
              <a:t>2</a:t>
            </a:r>
            <a:r>
              <a:rPr lang="en-IN" dirty="0" smtClean="0"/>
              <a:t>) </a:t>
            </a:r>
            <a:r>
              <a:rPr lang="en-IN" dirty="0" err="1"/>
              <a:t>GradientBoostingRegressor</a:t>
            </a:r>
            <a:r>
              <a:rPr lang="en-IN" dirty="0"/>
              <a:t>:</a:t>
            </a:r>
          </a:p>
        </p:txBody>
      </p:sp>
      <p:sp>
        <p:nvSpPr>
          <p:cNvPr id="6" name="TextBox 5">
            <a:extLst>
              <a:ext uri="{FF2B5EF4-FFF2-40B4-BE49-F238E27FC236}">
                <a16:creationId xmlns:a16="http://schemas.microsoft.com/office/drawing/2014/main" xmlns="" id="{ABF90F64-C4BF-4048-8729-76884961F432}"/>
              </a:ext>
            </a:extLst>
          </p:cNvPr>
          <p:cNvSpPr txBox="1"/>
          <p:nvPr/>
        </p:nvSpPr>
        <p:spPr>
          <a:xfrm>
            <a:off x="2277988" y="5977880"/>
            <a:ext cx="9074224" cy="68505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94.01%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 and the difference between r2_score and cross validation score is </a:t>
            </a:r>
            <a:r>
              <a:rPr lang="en-IN" dirty="0" smtClean="0">
                <a:latin typeface="Century" panose="02040604050505020304" pitchFamily="18" charset="0"/>
                <a:ea typeface="Calibri" panose="020F0502020204030204" pitchFamily="34" charset="0"/>
                <a:cs typeface="Times New Roman" panose="02020603050405020304" pitchFamily="18" charset="0"/>
              </a:rPr>
              <a:t>3.81</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212" y="1676401"/>
            <a:ext cx="10058400" cy="4038600"/>
          </a:xfrm>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6A9302-59E9-417A-8302-B15076C4ABFD}"/>
              </a:ext>
            </a:extLst>
          </p:cNvPr>
          <p:cNvSpPr>
            <a:spLocks noGrp="1"/>
          </p:cNvSpPr>
          <p:nvPr>
            <p:ph type="title"/>
          </p:nvPr>
        </p:nvSpPr>
        <p:spPr/>
        <p:txBody>
          <a:bodyPr/>
          <a:lstStyle/>
          <a:p>
            <a:r>
              <a:rPr lang="en-IN" dirty="0"/>
              <a:t>3</a:t>
            </a:r>
            <a:r>
              <a:rPr lang="en-IN" dirty="0" smtClean="0"/>
              <a:t>) </a:t>
            </a:r>
            <a:r>
              <a:rPr lang="en-IN" dirty="0"/>
              <a:t>DecisionTreeRegressor:</a:t>
            </a:r>
          </a:p>
        </p:txBody>
      </p:sp>
      <p:sp>
        <p:nvSpPr>
          <p:cNvPr id="6" name="TextBox 5">
            <a:extLst>
              <a:ext uri="{FF2B5EF4-FFF2-40B4-BE49-F238E27FC236}">
                <a16:creationId xmlns:a16="http://schemas.microsoft.com/office/drawing/2014/main" xmlns="" id="{2E136A79-3D0B-4B0F-A3F8-1AF810E28A64}"/>
              </a:ext>
            </a:extLst>
          </p:cNvPr>
          <p:cNvSpPr txBox="1"/>
          <p:nvPr/>
        </p:nvSpPr>
        <p:spPr>
          <a:xfrm>
            <a:off x="2061964" y="6093296"/>
            <a:ext cx="9217024" cy="68505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92.55%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 and the difference between r2_score and cross validation score is </a:t>
            </a:r>
            <a:r>
              <a:rPr lang="en-IN" dirty="0" smtClean="0">
                <a:latin typeface="Century" panose="02040604050505020304" pitchFamily="18" charset="0"/>
                <a:ea typeface="Calibri" panose="020F0502020204030204" pitchFamily="34" charset="0"/>
                <a:cs typeface="Times New Roman" panose="02020603050405020304" pitchFamily="18" charset="0"/>
              </a:rPr>
              <a:t>4.13</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812" y="1600199"/>
            <a:ext cx="9753600" cy="3966895"/>
          </a:xfrm>
          <a:prstGeom prst="rect">
            <a:avLst/>
          </a:prstGeom>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A83A6D-B364-4CD5-8347-C52CE7DEBD0E}"/>
              </a:ext>
            </a:extLst>
          </p:cNvPr>
          <p:cNvSpPr>
            <a:spLocks noGrp="1"/>
          </p:cNvSpPr>
          <p:nvPr>
            <p:ph type="title"/>
          </p:nvPr>
        </p:nvSpPr>
        <p:spPr>
          <a:xfrm>
            <a:off x="1522413" y="381000"/>
            <a:ext cx="9829799" cy="743744"/>
          </a:xfrm>
        </p:spPr>
        <p:txBody>
          <a:bodyPr/>
          <a:lstStyle/>
          <a:p>
            <a:r>
              <a:rPr lang="en-IN" dirty="0"/>
              <a:t>4</a:t>
            </a:r>
            <a:r>
              <a:rPr lang="en-IN" dirty="0" smtClean="0"/>
              <a:t>) </a:t>
            </a:r>
            <a:r>
              <a:rPr lang="en-IN" dirty="0" err="1"/>
              <a:t>BaggingRegressor</a:t>
            </a:r>
            <a:r>
              <a:rPr lang="en-IN" dirty="0"/>
              <a:t>:</a:t>
            </a:r>
          </a:p>
        </p:txBody>
      </p:sp>
      <p:sp>
        <p:nvSpPr>
          <p:cNvPr id="6" name="TextBox 5">
            <a:extLst>
              <a:ext uri="{FF2B5EF4-FFF2-40B4-BE49-F238E27FC236}">
                <a16:creationId xmlns:a16="http://schemas.microsoft.com/office/drawing/2014/main" xmlns="" id="{1135E1A0-B3BE-49B0-9B7F-9B5719E99E70}"/>
              </a:ext>
            </a:extLst>
          </p:cNvPr>
          <p:cNvSpPr txBox="1"/>
          <p:nvPr/>
        </p:nvSpPr>
        <p:spPr>
          <a:xfrm>
            <a:off x="1197867" y="5071492"/>
            <a:ext cx="10621887" cy="1676741"/>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BaggingRegressor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95.52%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 and the difference between r2_score and cross validation score is </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3.02%.</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By looking into the difference of r2_score and cross validation score </a:t>
            </a:r>
            <a:r>
              <a:rPr lang="en-IN" sz="18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i</a:t>
            </a: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found DecisionTreeRegressor as the best model with 91.79% r2_score and the difference between r2_score and cross validation score is 2.96%.</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612" y="1524000"/>
            <a:ext cx="9829800" cy="3429000"/>
          </a:xfrm>
          <a:prstGeom prst="rect">
            <a:avLst/>
          </a:prstGeom>
        </p:spPr>
      </p:pic>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B98C0E-0647-4479-BCE6-48C56E91BEE5}"/>
              </a:ext>
            </a:extLst>
          </p:cNvPr>
          <p:cNvSpPr>
            <a:spLocks noGrp="1"/>
          </p:cNvSpPr>
          <p:nvPr>
            <p:ph type="title"/>
          </p:nvPr>
        </p:nvSpPr>
        <p:spPr/>
        <p:txBody>
          <a:bodyPr/>
          <a:lstStyle/>
          <a:p>
            <a:r>
              <a:rPr lang="en-IN" dirty="0"/>
              <a:t>Hyper Parameter Tunning:</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8612" y="1676400"/>
            <a:ext cx="9829800" cy="4492625"/>
          </a:xfrm>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C415D3-5AE3-4A97-A0DD-07373C0FCF78}"/>
              </a:ext>
            </a:extLst>
          </p:cNvPr>
          <p:cNvSpPr>
            <a:spLocks noGrp="1"/>
          </p:cNvSpPr>
          <p:nvPr>
            <p:ph type="title"/>
          </p:nvPr>
        </p:nvSpPr>
        <p:spPr/>
        <p:txBody>
          <a:bodyPr/>
          <a:lstStyle/>
          <a:p>
            <a:r>
              <a:rPr lang="en-IN" dirty="0"/>
              <a:t>Hyper Parameter Tunning:</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4812" y="1676400"/>
            <a:ext cx="9677400" cy="3429000"/>
          </a:xfrm>
        </p:spPr>
      </p:pic>
      <p:sp>
        <p:nvSpPr>
          <p:cNvPr id="9" name="TextBox 8">
            <a:extLst>
              <a:ext uri="{FF2B5EF4-FFF2-40B4-BE49-F238E27FC236}">
                <a16:creationId xmlns:a16="http://schemas.microsoft.com/office/drawing/2014/main" xmlns="" id="{33005269-F727-4362-A92C-06D6E19E5867}"/>
              </a:ext>
            </a:extLst>
          </p:cNvPr>
          <p:cNvSpPr txBox="1"/>
          <p:nvPr/>
        </p:nvSpPr>
        <p:spPr>
          <a:xfrm>
            <a:off x="1522411" y="5581601"/>
            <a:ext cx="9900591" cy="68505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DecisionTreeRegressor, after tunning the model with best parameters I have </a:t>
            </a:r>
            <a:r>
              <a:rPr lang="en-IN" sz="1800" b="1" dirty="0" err="1">
                <a:effectLst/>
                <a:latin typeface="Century" panose="02040604050505020304" pitchFamily="18" charset="0"/>
                <a:ea typeface="Calibri" panose="020F0502020204030204" pitchFamily="34" charset="0"/>
                <a:cs typeface="Times New Roman" panose="02020603050405020304" pitchFamily="18" charset="0"/>
              </a:rPr>
              <a:t>incresed</a:t>
            </a:r>
            <a:r>
              <a:rPr lang="en-IN" sz="1800" b="1" dirty="0">
                <a:effectLst/>
                <a:latin typeface="Century" panose="02040604050505020304" pitchFamily="18" charset="0"/>
                <a:ea typeface="Calibri" panose="020F0502020204030204" pitchFamily="34" charset="0"/>
                <a:cs typeface="Times New Roman" panose="02020603050405020304" pitchFamily="18" charset="0"/>
              </a:rPr>
              <a:t> my model accuracy from </a:t>
            </a:r>
            <a:r>
              <a:rPr lang="en-IN" sz="1800" b="1" dirty="0" smtClean="0">
                <a:effectLst/>
                <a:latin typeface="Century" panose="02040604050505020304" pitchFamily="18" charset="0"/>
                <a:ea typeface="Calibri" panose="020F0502020204030204" pitchFamily="34" charset="0"/>
                <a:cs typeface="Times New Roman" panose="02020603050405020304" pitchFamily="18" charset="0"/>
              </a:rPr>
              <a:t>92.55% </a:t>
            </a:r>
            <a:r>
              <a:rPr lang="en-IN" sz="1800" b="1" dirty="0">
                <a:effectLst/>
                <a:latin typeface="Century" panose="02040604050505020304" pitchFamily="18" charset="0"/>
                <a:ea typeface="Calibri" panose="020F0502020204030204" pitchFamily="34" charset="0"/>
                <a:cs typeface="Times New Roman" panose="02020603050405020304" pitchFamily="18" charset="0"/>
              </a:rPr>
              <a:t>to </a:t>
            </a:r>
            <a:r>
              <a:rPr lang="en-IN" sz="1800" b="1" dirty="0" smtClean="0">
                <a:effectLst/>
                <a:latin typeface="Century" panose="02040604050505020304" pitchFamily="18" charset="0"/>
                <a:ea typeface="Calibri" panose="020F0502020204030204" pitchFamily="34" charset="0"/>
                <a:cs typeface="Times New Roman" panose="02020603050405020304" pitchFamily="18" charset="0"/>
              </a:rPr>
              <a:t>93.6%.</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xmlns=""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price values.</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xmlns=""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Car Price using saved model, and the predictions look good. The Predicted values are almost same as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012" y="2667000"/>
            <a:ext cx="9372600" cy="2819400"/>
          </a:xfrm>
          <a:prstGeom prst="rect">
            <a:avLst/>
          </a:prstGeom>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BD7A22-ECC5-4289-ADA2-7544542404A0}"/>
              </a:ext>
            </a:extLst>
          </p:cNvPr>
          <p:cNvSpPr>
            <a:spLocks noGrp="1"/>
          </p:cNvSpPr>
          <p:nvPr>
            <p:ph type="title"/>
          </p:nvPr>
        </p:nvSpPr>
        <p:spPr>
          <a:xfrm>
            <a:off x="1522413" y="381000"/>
            <a:ext cx="9829799" cy="959768"/>
          </a:xfrm>
        </p:spPr>
        <p:txBody>
          <a:bodyPr/>
          <a:lstStyle/>
          <a:p>
            <a:r>
              <a:rPr lang="en-IN" dirty="0"/>
              <a:t>Ploting the predicted values v/s actual values:</a:t>
            </a:r>
          </a:p>
        </p:txBody>
      </p:sp>
      <p:sp>
        <p:nvSpPr>
          <p:cNvPr id="6" name="TextBox 5">
            <a:extLst>
              <a:ext uri="{FF2B5EF4-FFF2-40B4-BE49-F238E27FC236}">
                <a16:creationId xmlns:a16="http://schemas.microsoft.com/office/drawing/2014/main" xmlns="" id="{FB2D63B2-4E63-4FE3-A5B6-AA82255480F9}"/>
              </a:ext>
            </a:extLst>
          </p:cNvPr>
          <p:cNvSpPr txBox="1"/>
          <p:nvPr/>
        </p:nvSpPr>
        <p:spPr>
          <a:xfrm>
            <a:off x="1485900" y="5897570"/>
            <a:ext cx="10801200"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Plotting Actual vs Predicted, To get better insight. Bule line is the actual line and red dots are the predicted values.</a:t>
            </a:r>
            <a:endParaRPr lang="en-IN" sz="1400" b="1"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612" y="1676400"/>
            <a:ext cx="9878750" cy="3810000"/>
          </a:xfrm>
          <a:prstGeom prst="rect">
            <a:avLst/>
          </a:prstGeom>
        </p:spPr>
      </p:pic>
    </p:spTree>
    <p:extLst>
      <p:ext uri="{BB962C8B-B14F-4D97-AF65-F5344CB8AC3E}">
        <p14:creationId xmlns:p14="http://schemas.microsoft.com/office/powerpoint/2010/main" val="34897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xmlns="" id="{BEF0F46B-4525-402B-8B70-52F18F4FC22F}"/>
              </a:ext>
            </a:extLst>
          </p:cNvPr>
          <p:cNvSpPr>
            <a:spLocks noGrp="1"/>
          </p:cNvSpPr>
          <p:nvPr>
            <p:ph idx="1"/>
          </p:nvPr>
        </p:nvSpPr>
        <p:spPr>
          <a:xfrm>
            <a:off x="1522413" y="1700808"/>
            <a:ext cx="9829799" cy="5157192"/>
          </a:xfrm>
        </p:spPr>
        <p:txBody>
          <a:bodyPr>
            <a:noAutofit/>
          </a:bodyPr>
          <a:lstStyle/>
          <a:p>
            <a:pPr>
              <a:lnSpc>
                <a:spcPct val="107000"/>
              </a:lnSpc>
              <a:spcBef>
                <a:spcPts val="300"/>
              </a:spcBef>
              <a:spcAft>
                <a:spcPts val="300"/>
              </a:spcAft>
              <a:buFont typeface="Wingdings" panose="05000000000000000000" pitchFamily="2" charset="2"/>
              <a:buChar char="ü"/>
            </a:pPr>
            <a:r>
              <a:rPr lang="en-US" sz="1550" dirty="0">
                <a:latin typeface="Century" panose="02040604050505020304" pitchFamily="18" charset="0"/>
                <a:ea typeface="Calibri" panose="020F0502020204030204" pitchFamily="34" charset="0"/>
                <a:cs typeface="Times New Roman" panose="02020603050405020304" pitchFamily="18" charset="0"/>
              </a:rPr>
              <a:t>We employed machine learning methods to forecast the price of a used car in our project report. The process for </a:t>
            </a:r>
            <a:r>
              <a:rPr lang="en-US" sz="1550" dirty="0" err="1">
                <a:latin typeface="Century" panose="02040604050505020304" pitchFamily="18" charset="0"/>
                <a:ea typeface="Calibri" panose="020F0502020204030204" pitchFamily="34" charset="0"/>
                <a:cs typeface="Times New Roman" panose="02020603050405020304" pitchFamily="18" charset="0"/>
              </a:rPr>
              <a:t>analysing</a:t>
            </a:r>
            <a:r>
              <a:rPr lang="en-US" sz="1550" dirty="0">
                <a:latin typeface="Century" panose="02040604050505020304" pitchFamily="18" charset="0"/>
                <a:ea typeface="Calibri" panose="020F0502020204030204" pitchFamily="34" charset="0"/>
                <a:cs typeface="Times New Roman" panose="02020603050405020304" pitchFamily="18" charset="0"/>
              </a:rPr>
              <a:t> the dataset and determining the correlation between the features has been described in </a:t>
            </a:r>
            <a:r>
              <a:rPr lang="en-US" sz="1550" dirty="0" smtClean="0">
                <a:latin typeface="Century" panose="02040604050505020304" pitchFamily="18" charset="0"/>
                <a:ea typeface="Calibri" panose="020F0502020204030204" pitchFamily="34" charset="0"/>
                <a:cs typeface="Times New Roman" panose="02020603050405020304" pitchFamily="18" charset="0"/>
              </a:rPr>
              <a:t>detail</a:t>
            </a:r>
            <a:r>
              <a:rPr lang="en-IN" sz="1550" dirty="0" smtClean="0">
                <a:effectLst/>
                <a:latin typeface="Century" panose="02040604050505020304" pitchFamily="18" charset="0"/>
                <a:ea typeface="Calibri" panose="020F0502020204030204" pitchFamily="34" charset="0"/>
                <a:cs typeface="Times New Roman" panose="02020603050405020304" pitchFamily="18" charset="0"/>
              </a:rPr>
              <a:t>.</a:t>
            </a:r>
            <a:endParaRPr lang="en-IN" sz="155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US" sz="1550" dirty="0">
                <a:latin typeface="Century" panose="02040604050505020304" pitchFamily="18" charset="0"/>
                <a:ea typeface="Calibri" panose="020F0502020204030204" pitchFamily="34" charset="0"/>
                <a:cs typeface="Times New Roman" panose="02020603050405020304" pitchFamily="18" charset="0"/>
              </a:rPr>
              <a:t>As a result, we can choose traits that are both connected and independent in nature. The power of </a:t>
            </a:r>
            <a:r>
              <a:rPr lang="en-US" sz="1550" dirty="0" err="1">
                <a:latin typeface="Century" panose="02040604050505020304" pitchFamily="18" charset="0"/>
                <a:ea typeface="Calibri" panose="020F0502020204030204" pitchFamily="34" charset="0"/>
                <a:cs typeface="Times New Roman" panose="02020603050405020304" pitchFamily="18" charset="0"/>
              </a:rPr>
              <a:t>visualisation</a:t>
            </a:r>
            <a:r>
              <a:rPr lang="en-US" sz="1550" dirty="0">
                <a:latin typeface="Century" panose="02040604050505020304" pitchFamily="18" charset="0"/>
                <a:ea typeface="Calibri" panose="020F0502020204030204" pitchFamily="34" charset="0"/>
                <a:cs typeface="Times New Roman" panose="02020603050405020304" pitchFamily="18" charset="0"/>
              </a:rPr>
              <a:t> has aided us in comprehending data through graphical representation, and it has helped me understand what data is attempting to </a:t>
            </a:r>
            <a:r>
              <a:rPr lang="en-US" sz="1550" dirty="0" smtClean="0">
                <a:latin typeface="Century" panose="02040604050505020304" pitchFamily="18" charset="0"/>
                <a:ea typeface="Calibri" panose="020F0502020204030204" pitchFamily="34" charset="0"/>
                <a:cs typeface="Times New Roman" panose="02020603050405020304" pitchFamily="18" charset="0"/>
              </a:rPr>
              <a:t>communicate</a:t>
            </a:r>
            <a:r>
              <a:rPr lang="en-IN" sz="1550" dirty="0" smtClean="0">
                <a:effectLst/>
                <a:latin typeface="Century" panose="02040604050505020304" pitchFamily="18" charset="0"/>
                <a:ea typeface="Calibri" panose="020F0502020204030204" pitchFamily="34" charset="0"/>
                <a:cs typeface="Times New Roman" panose="02020603050405020304" pitchFamily="18" charset="0"/>
              </a:rPr>
              <a:t>.</a:t>
            </a:r>
            <a:endParaRPr lang="en-IN" sz="155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US" sz="1550" dirty="0">
                <a:latin typeface="Century" panose="02040604050505020304" pitchFamily="18" charset="0"/>
                <a:ea typeface="Calibri" panose="020F0502020204030204" pitchFamily="34" charset="0"/>
                <a:cs typeface="Times New Roman" panose="02020603050405020304" pitchFamily="18" charset="0"/>
              </a:rPr>
              <a:t>One of the most crucial phases in removing false and unneeded values is data </a:t>
            </a:r>
            <a:r>
              <a:rPr lang="en-US" sz="1550" dirty="0" smtClean="0">
                <a:latin typeface="Century" panose="02040604050505020304" pitchFamily="18" charset="0"/>
                <a:ea typeface="Calibri" panose="020F0502020204030204" pitchFamily="34" charset="0"/>
                <a:cs typeface="Times New Roman" panose="02020603050405020304" pitchFamily="18" charset="0"/>
              </a:rPr>
              <a:t>cleaning</a:t>
            </a:r>
            <a:r>
              <a:rPr lang="en-IN" sz="1550" dirty="0" smtClean="0">
                <a:effectLst/>
                <a:latin typeface="Century" panose="02040604050505020304" pitchFamily="18" charset="0"/>
                <a:ea typeface="Calibri" panose="020F0502020204030204" pitchFamily="34" charset="0"/>
                <a:cs typeface="Times New Roman" panose="02020603050405020304" pitchFamily="18" charset="0"/>
              </a:rPr>
              <a:t>. </a:t>
            </a:r>
            <a:endParaRPr lang="en-IN" sz="155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US" sz="1550" dirty="0">
                <a:latin typeface="Century" panose="02040604050505020304" pitchFamily="18" charset="0"/>
                <a:ea typeface="Calibri" panose="020F0502020204030204" pitchFamily="34" charset="0"/>
                <a:cs typeface="Times New Roman" panose="02020603050405020304" pitchFamily="18" charset="0"/>
              </a:rPr>
              <a:t>These feature sets were then fed into five algorithms, with the best model undergoing hyper parameter tuning, resulting in increased accuracy. As a result, we calculated each model's performance using several performance measures and compared them using these </a:t>
            </a:r>
            <a:r>
              <a:rPr lang="en-US" sz="1550" dirty="0" smtClean="0">
                <a:latin typeface="Century" panose="02040604050505020304" pitchFamily="18" charset="0"/>
                <a:ea typeface="Calibri" panose="020F0502020204030204" pitchFamily="34" charset="0"/>
                <a:cs typeface="Times New Roman" panose="02020603050405020304" pitchFamily="18" charset="0"/>
              </a:rPr>
              <a:t>criteria</a:t>
            </a:r>
            <a:r>
              <a:rPr lang="en-IN" sz="1550" dirty="0" smtClean="0">
                <a:effectLst/>
                <a:latin typeface="Century" panose="02040604050505020304" pitchFamily="18" charset="0"/>
                <a:ea typeface="Calibri" panose="020F0502020204030204" pitchFamily="34" charset="0"/>
                <a:cs typeface="Times New Roman" panose="02020603050405020304" pitchFamily="18" charset="0"/>
              </a:rPr>
              <a:t>.</a:t>
            </a:r>
            <a:endParaRPr lang="en-IN" sz="155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US" sz="1550" dirty="0">
                <a:latin typeface="Century" panose="02040604050505020304" pitchFamily="18" charset="0"/>
                <a:ea typeface="Calibri" panose="020F0502020204030204" pitchFamily="34" charset="0"/>
                <a:cs typeface="Times New Roman" panose="02020603050405020304" pitchFamily="18" charset="0"/>
              </a:rPr>
              <a:t>The best model was then saved, and the automobile price was forecasted. The fact that the projected and actual values were nearly identical was a </a:t>
            </a:r>
            <a:r>
              <a:rPr lang="en-US" sz="1550" dirty="0" smtClean="0">
                <a:latin typeface="Century" panose="02040604050505020304" pitchFamily="18" charset="0"/>
                <a:ea typeface="Calibri" panose="020F0502020204030204" pitchFamily="34" charset="0"/>
                <a:cs typeface="Times New Roman" panose="02020603050405020304" pitchFamily="18" charset="0"/>
              </a:rPr>
              <a:t>plus</a:t>
            </a:r>
            <a:r>
              <a:rPr lang="en-IN" sz="1550" dirty="0" smtClean="0">
                <a:effectLst/>
                <a:latin typeface="Century" panose="02040604050505020304" pitchFamily="18" charset="0"/>
                <a:ea typeface="Calibri" panose="020F0502020204030204" pitchFamily="34" charset="0"/>
                <a:cs typeface="Times New Roman" panose="02020603050405020304" pitchFamily="18" charset="0"/>
              </a:rPr>
              <a:t>.</a:t>
            </a:r>
            <a:r>
              <a:rPr lang="en-IN" sz="1550" dirty="0" smtClean="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endPar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endParaRPr>
          </a:p>
          <a:p>
            <a:pPr>
              <a:lnSpc>
                <a:spcPct val="107000"/>
              </a:lnSpc>
              <a:spcBef>
                <a:spcPts val="300"/>
              </a:spcBef>
              <a:spcAft>
                <a:spcPts val="300"/>
              </a:spcAft>
              <a:buFont typeface="Wingdings" panose="05000000000000000000" pitchFamily="2" charset="2"/>
              <a:buChar char="ü"/>
            </a:pPr>
            <a:r>
              <a:rPr lang="en-US" sz="1550" dirty="0">
                <a:solidFill>
                  <a:srgbClr val="333333"/>
                </a:solidFill>
                <a:latin typeface="Century" panose="02040604050505020304" pitchFamily="18" charset="0"/>
                <a:ea typeface="Calibri" panose="020F0502020204030204" pitchFamily="34" charset="0"/>
                <a:cs typeface="Calibri" panose="020F0502020204030204" pitchFamily="34" charset="0"/>
              </a:rPr>
              <a:t>To </a:t>
            </a:r>
            <a:r>
              <a:rPr lang="en-US" sz="1550" dirty="0" err="1">
                <a:solidFill>
                  <a:srgbClr val="333333"/>
                </a:solidFill>
                <a:latin typeface="Century" panose="02040604050505020304" pitchFamily="18" charset="0"/>
                <a:ea typeface="Calibri" panose="020F0502020204030204" pitchFamily="34" charset="0"/>
                <a:cs typeface="Calibri" panose="020F0502020204030204" pitchFamily="34" charset="0"/>
              </a:rPr>
              <a:t>summarise</a:t>
            </a:r>
            <a:r>
              <a:rPr lang="en-US" sz="1550" dirty="0">
                <a:solidFill>
                  <a:srgbClr val="333333"/>
                </a:solidFill>
                <a:latin typeface="Century" panose="02040604050505020304" pitchFamily="18" charset="0"/>
                <a:ea typeface="Calibri" panose="020F0502020204030204" pitchFamily="34" charset="0"/>
                <a:cs typeface="Calibri" panose="020F0502020204030204" pitchFamily="34" charset="0"/>
              </a:rPr>
              <a:t>, machine learning's application in car price prediction is still in its early stages. We hope that this research has made a tiny step forward in terms of giving methodological and empirical contributions to online platforms, as well as introducing an alternate approach to used automobile pricing </a:t>
            </a:r>
            <a:r>
              <a:rPr lang="en-US" sz="1550" dirty="0" smtClean="0">
                <a:solidFill>
                  <a:srgbClr val="333333"/>
                </a:solidFill>
                <a:latin typeface="Century" panose="02040604050505020304" pitchFamily="18" charset="0"/>
                <a:ea typeface="Calibri" panose="020F0502020204030204" pitchFamily="34" charset="0"/>
                <a:cs typeface="Calibri" panose="020F0502020204030204" pitchFamily="34" charset="0"/>
              </a:rPr>
              <a:t>valuation</a:t>
            </a:r>
            <a:r>
              <a:rPr lang="en-IN" sz="1550" dirty="0" smtClean="0">
                <a:solidFill>
                  <a:srgbClr val="333333"/>
                </a:solidFill>
                <a:effectLst/>
                <a:latin typeface="Century" panose="02040604050505020304" pitchFamily="18" charset="0"/>
                <a:ea typeface="Calibri" panose="020F0502020204030204" pitchFamily="34" charset="0"/>
                <a:cs typeface="Calibri" panose="020F0502020204030204" pitchFamily="34" charset="0"/>
              </a:rPr>
              <a:t>.</a:t>
            </a:r>
            <a:endPar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endParaRPr>
          </a:p>
          <a:p>
            <a:pPr>
              <a:lnSpc>
                <a:spcPct val="107000"/>
              </a:lnSpc>
              <a:spcBef>
                <a:spcPts val="300"/>
              </a:spcBef>
              <a:spcAft>
                <a:spcPts val="300"/>
              </a:spcAft>
              <a:buFont typeface="Wingdings" panose="05000000000000000000" pitchFamily="2" charset="2"/>
              <a:buChar char="ü"/>
            </a:pPr>
            <a:r>
              <a:rPr lang="en-US" sz="1550" dirty="0">
                <a:solidFill>
                  <a:srgbClr val="333333"/>
                </a:solidFill>
                <a:latin typeface="Century" panose="02040604050505020304" pitchFamily="18" charset="0"/>
                <a:ea typeface="Calibri" panose="020F0502020204030204" pitchFamily="34" charset="0"/>
                <a:cs typeface="Calibri" panose="020F0502020204030204" pitchFamily="34" charset="0"/>
              </a:rPr>
              <a:t>Incorporating extra used automobile data from a bigger economic background with more attributes could be a future study </a:t>
            </a:r>
            <a:r>
              <a:rPr lang="en-US" sz="1550" dirty="0" smtClean="0">
                <a:solidFill>
                  <a:srgbClr val="333333"/>
                </a:solidFill>
                <a:latin typeface="Century" panose="02040604050505020304" pitchFamily="18" charset="0"/>
                <a:ea typeface="Calibri" panose="020F0502020204030204" pitchFamily="34" charset="0"/>
                <a:cs typeface="Calibri" panose="020F0502020204030204" pitchFamily="34" charset="0"/>
              </a:rPr>
              <a:t>path</a:t>
            </a:r>
            <a:r>
              <a:rPr lang="en-IN" sz="1550" dirty="0" smtClean="0">
                <a:solidFill>
                  <a:srgbClr val="333333"/>
                </a:solidFill>
                <a:effectLst/>
                <a:latin typeface="Century" panose="02040604050505020304" pitchFamily="18" charset="0"/>
                <a:ea typeface="Calibri" panose="020F0502020204030204" pitchFamily="34" charset="0"/>
                <a:cs typeface="Calibri" panose="020F0502020204030204" pitchFamily="34" charset="0"/>
              </a:rPr>
              <a:t>.</a:t>
            </a:r>
            <a:endParaRPr lang="en-IN" sz="155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sz="15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xmlns="" id="{834050DB-14F7-4211-BAC1-DC7125BEBCD4}"/>
              </a:ext>
            </a:extLst>
          </p:cNvPr>
          <p:cNvSpPr>
            <a:spLocks noGrp="1"/>
          </p:cNvSpPr>
          <p:nvPr>
            <p:ph idx="1"/>
          </p:nvPr>
        </p:nvSpPr>
        <p:spPr/>
        <p:txBody>
          <a:bodyPr/>
          <a:lstStyle/>
          <a:p>
            <a:endParaRPr lang="en-IN"/>
          </a:p>
        </p:txBody>
      </p:sp>
      <p:pic>
        <p:nvPicPr>
          <p:cNvPr id="20" name="Content Placeholder 16">
            <a:extLst>
              <a:ext uri="{FF2B5EF4-FFF2-40B4-BE49-F238E27FC236}">
                <a16:creationId xmlns:a16="http://schemas.microsoft.com/office/drawing/2014/main" xmlns="" id="{32D8E361-45C9-4F3D-9600-2D52A2C3F433}"/>
              </a:ext>
            </a:extLst>
          </p:cNvPr>
          <p:cNvPicPr>
            <a:picLocks noChangeAspect="1"/>
          </p:cNvPicPr>
          <p:nvPr/>
        </p:nvPicPr>
        <p:blipFill rotWithShape="1">
          <a:blip r:embed="rId2">
            <a:extLst>
              <a:ext uri="{28A0092B-C50C-407E-A947-70E740481C1C}">
                <a14:useLocalDpi xmlns:a14="http://schemas.microsoft.com/office/drawing/2010/main" val="0"/>
              </a:ext>
            </a:extLst>
          </a:blip>
          <a:srcRect b="11267"/>
          <a:stretch/>
        </p:blipFill>
        <p:spPr>
          <a:xfrm>
            <a:off x="1053851" y="0"/>
            <a:ext cx="11134973" cy="6858000"/>
          </a:xfrm>
          <a:prstGeom prst="rect">
            <a:avLst/>
          </a:prstGeo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xmlns=""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Used Car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cleaned dataset.</a:t>
            </a:r>
          </a:p>
          <a:p>
            <a:pPr lvl="1"/>
            <a:r>
              <a:rPr lang="en-US" dirty="0">
                <a:solidFill>
                  <a:schemeClr val="tx2"/>
                </a:solidFill>
                <a:latin typeface="Century" panose="02040604050505020304" pitchFamily="18" charset="0"/>
              </a:rPr>
              <a:t>Predicting Used Car Price for saved best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xmlns="" id="{E09D721E-6BEE-479A-9984-32A1EC00F53D}"/>
              </a:ext>
            </a:extLst>
          </p:cNvPr>
          <p:cNvSpPr>
            <a:spLocks noGrp="1"/>
          </p:cNvSpPr>
          <p:nvPr>
            <p:ph idx="1"/>
          </p:nvPr>
        </p:nvSpPr>
        <p:spPr>
          <a:xfrm>
            <a:off x="1522413" y="1772816"/>
            <a:ext cx="9829799" cy="5040560"/>
          </a:xfrm>
        </p:spPr>
        <p:txBody>
          <a:bodyPr>
            <a:normAutofit lnSpcReduction="10000"/>
          </a:bodyPr>
          <a:lstStyle/>
          <a:p>
            <a:pPr>
              <a:buFont typeface="Wingdings" panose="05000000000000000000" pitchFamily="2" charset="2"/>
              <a:buChar char="ü"/>
            </a:pPr>
            <a:r>
              <a:rPr lang="en-US" sz="1800" dirty="0">
                <a:latin typeface="Century" panose="02040604050505020304" pitchFamily="18" charset="0"/>
              </a:rPr>
              <a:t>We've seen a lot of changes in the car market as a result of the </a:t>
            </a:r>
            <a:r>
              <a:rPr lang="en-US" sz="1800" dirty="0" err="1">
                <a:latin typeface="Century" panose="02040604050505020304" pitchFamily="18" charset="0"/>
              </a:rPr>
              <a:t>Covid</a:t>
            </a:r>
            <a:r>
              <a:rPr lang="en-US" sz="1800" dirty="0">
                <a:latin typeface="Century" panose="02040604050505020304" pitchFamily="18" charset="0"/>
              </a:rPr>
              <a:t> 19's impact. Some cars are in high demand, making them expensive, while others are not, making them less expensive. One of our clients sells secondhand automobiles through tiny traders. Our customer is having issues with their previous car price estimation machine learning models due to market changes caused by the impact of </a:t>
            </a:r>
            <a:r>
              <a:rPr lang="en-US" sz="1800" dirty="0" err="1">
                <a:latin typeface="Century" panose="02040604050505020304" pitchFamily="18" charset="0"/>
              </a:rPr>
              <a:t>Covid</a:t>
            </a:r>
            <a:r>
              <a:rPr lang="en-US" sz="1800" dirty="0">
                <a:latin typeface="Century" panose="02040604050505020304" pitchFamily="18" charset="0"/>
              </a:rPr>
              <a:t> 19. As a result, they're on the lookout for new machine learning models based on new data. We need to create a model for valuing automobiles. There are two phases to this project</a:t>
            </a:r>
            <a:r>
              <a:rPr lang="en-US" sz="1800" dirty="0" smtClean="0">
                <a:latin typeface="Century" panose="02040604050505020304" pitchFamily="18" charset="0"/>
              </a:rPr>
              <a:t>.</a:t>
            </a:r>
          </a:p>
          <a:p>
            <a:pPr>
              <a:buFont typeface="Wingdings" panose="05000000000000000000" pitchFamily="2" charset="2"/>
              <a:buChar char="ü"/>
            </a:pPr>
            <a:r>
              <a:rPr lang="en-US" sz="1800" dirty="0">
                <a:latin typeface="Century" panose="02040604050505020304" pitchFamily="18" charset="0"/>
              </a:rPr>
              <a:t>Data Collection Phase: At least 5000 used car data must be scraped. You can also scrape more data if you want to. The more data there is, the better the model. You must scrape the data of used automobiles from websites in this area (</a:t>
            </a:r>
            <a:r>
              <a:rPr lang="en-US" sz="1800" dirty="0" err="1">
                <a:latin typeface="Century" panose="02040604050505020304" pitchFamily="18" charset="0"/>
              </a:rPr>
              <a:t>Olx</a:t>
            </a:r>
            <a:r>
              <a:rPr lang="en-US" sz="1800" dirty="0">
                <a:latin typeface="Century" panose="02040604050505020304" pitchFamily="18" charset="0"/>
              </a:rPr>
              <a:t>, </a:t>
            </a:r>
            <a:r>
              <a:rPr lang="en-US" sz="1800" dirty="0" err="1">
                <a:latin typeface="Century" panose="02040604050505020304" pitchFamily="18" charset="0"/>
              </a:rPr>
              <a:t>cardekho</a:t>
            </a:r>
            <a:r>
              <a:rPr lang="en-US" sz="1800" dirty="0">
                <a:latin typeface="Century" panose="02040604050505020304" pitchFamily="18" charset="0"/>
              </a:rPr>
              <a:t>, Cars24 etc.) For this, you'll need to use web scraping. You must collect data from various sites. The amount of data columns is limitless; it's entirely up to you and your imagination. Brand, model, variant, manufacture year, driven </a:t>
            </a:r>
            <a:r>
              <a:rPr lang="en-US" sz="1800" dirty="0" err="1">
                <a:latin typeface="Century" panose="02040604050505020304" pitchFamily="18" charset="0"/>
              </a:rPr>
              <a:t>kilometres</a:t>
            </a:r>
            <a:r>
              <a:rPr lang="en-US" sz="1800" dirty="0">
                <a:latin typeface="Century" panose="02040604050505020304" pitchFamily="18" charset="0"/>
              </a:rPr>
              <a:t>, fuel, number of owners, location, and the objective variable Price of the car are the most common columns. Include all sorts of vehicles in your data, such as SUVs, sedans, coupes, minivans, and hatchbacks</a:t>
            </a:r>
            <a:r>
              <a:rPr lang="en-US" sz="1800" dirty="0" smtClean="0">
                <a:latin typeface="Century" panose="02040604050505020304" pitchFamily="18" charset="0"/>
              </a:rPr>
              <a:t>.</a:t>
            </a:r>
          </a:p>
          <a:p>
            <a:pPr>
              <a:buFont typeface="Wingdings" panose="05000000000000000000" pitchFamily="2" charset="2"/>
              <a:buChar char="ü"/>
            </a:pPr>
            <a:r>
              <a:rPr lang="en-US" sz="2000" dirty="0">
                <a:latin typeface="Century" panose="02040604050505020304" pitchFamily="18" charset="0"/>
              </a:rPr>
              <a:t>Model Construction: After gathering data, you must construct a machine learning model. Complete all data pre-processing processes prior to developing the model. Experiment with several models and hyper parameters to find the optimum model.</a:t>
            </a:r>
            <a:endParaRPr lang="en-IN" sz="2000" dirty="0">
              <a:latin typeface="Century" panose="02040604050505020304" pitchFamily="18" charset="0"/>
            </a:endParaRP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xmlns="" id="{0A8206DD-0782-4390-A86F-20EA444B06AC}"/>
              </a:ext>
            </a:extLst>
          </p:cNvPr>
          <p:cNvSpPr>
            <a:spLocks noGrp="1"/>
          </p:cNvSpPr>
          <p:nvPr>
            <p:ph idx="1"/>
          </p:nvPr>
        </p:nvSpPr>
        <p:spPr/>
        <p:txBody>
          <a:bodyPr>
            <a:normAutofit/>
          </a:bodyPr>
          <a:lstStyle/>
          <a:p>
            <a:pPr>
              <a:lnSpc>
                <a:spcPct val="107000"/>
              </a:lnSpc>
              <a:spcAft>
                <a:spcPts val="800"/>
              </a:spcAft>
            </a:pPr>
            <a:r>
              <a:rPr lang="en-US" sz="2000" spc="-5" dirty="0">
                <a:solidFill>
                  <a:srgbClr val="292929"/>
                </a:solidFill>
                <a:latin typeface="Century" panose="02040604050505020304" pitchFamily="18" charset="0"/>
                <a:ea typeface="Calibri" panose="020F0502020204030204" pitchFamily="34" charset="0"/>
                <a:cs typeface="Calibri" panose="020F0502020204030204" pitchFamily="34" charset="0"/>
              </a:rPr>
              <a:t>Many people have been interested in the used automobile market at some point in their lives because they wanted to sell or acquire a used vehicle. It's a great mistake to pay too much or sell for less than the market value in this process</a:t>
            </a:r>
            <a:r>
              <a:rPr lang="en-US" sz="2000" spc="-5" dirty="0" smtClean="0">
                <a:solidFill>
                  <a:srgbClr val="292929"/>
                </a:solidFill>
                <a:latin typeface="Century" panose="02040604050505020304" pitchFamily="18" charset="0"/>
                <a:ea typeface="Calibri" panose="020F0502020204030204" pitchFamily="34" charset="0"/>
                <a:cs typeface="Calibri" panose="020F0502020204030204" pitchFamily="34" charset="0"/>
              </a:rPr>
              <a:t>.</a:t>
            </a:r>
            <a:endParaRPr lang="en-IN" sz="2200" dirty="0">
              <a:latin typeface="Century" panose="02040604050505020304" pitchFamily="18" charset="0"/>
            </a:endParaRPr>
          </a:p>
          <a:p>
            <a:pPr>
              <a:lnSpc>
                <a:spcPct val="107000"/>
              </a:lnSpc>
              <a:spcAft>
                <a:spcPts val="800"/>
              </a:spcAft>
            </a:pPr>
            <a:r>
              <a:rPr lang="en-US" sz="2000" spc="-5" dirty="0">
                <a:solidFill>
                  <a:srgbClr val="292929"/>
                </a:solidFill>
                <a:latin typeface="Century" panose="02040604050505020304" pitchFamily="18" charset="0"/>
                <a:ea typeface="Calibri" panose="020F0502020204030204" pitchFamily="34" charset="0"/>
                <a:cs typeface="Calibri" panose="020F0502020204030204" pitchFamily="34" charset="0"/>
              </a:rPr>
              <a:t>The outcomes of this study may be of interest to one of the largest target groups. Used car vendors that have a better understanding of what makes a car popular and what are the most significant attributes for a used automobile may take this information into account and provide better service.</a:t>
            </a:r>
            <a:endParaRPr lang="en-US" sz="2000" spc="-5" dirty="0" smtClean="0">
              <a:solidFill>
                <a:srgbClr val="292929"/>
              </a:solidFill>
              <a:latin typeface="Century" panose="02040604050505020304" pitchFamily="18"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616372-B5D6-450C-9D30-0ED2779B89D7}"/>
              </a:ext>
            </a:extLst>
          </p:cNvPr>
          <p:cNvSpPr>
            <a:spLocks noGrp="1"/>
          </p:cNvSpPr>
          <p:nvPr>
            <p:ph type="title"/>
          </p:nvPr>
        </p:nvSpPr>
        <p:spPr>
          <a:xfrm>
            <a:off x="1522415" y="404664"/>
            <a:ext cx="9829798" cy="1296144"/>
          </a:xfrm>
        </p:spPr>
        <p:txBody>
          <a:bodyPr/>
          <a:lstStyle/>
          <a:p>
            <a:r>
              <a:rPr lang="en-IN" dirty="0"/>
              <a:t>What is Used Car Price Prediction?</a:t>
            </a:r>
          </a:p>
        </p:txBody>
      </p:sp>
      <p:sp>
        <p:nvSpPr>
          <p:cNvPr id="3" name="Content Placeholder 2">
            <a:extLst>
              <a:ext uri="{FF2B5EF4-FFF2-40B4-BE49-F238E27FC236}">
                <a16:creationId xmlns:a16="http://schemas.microsoft.com/office/drawing/2014/main" xmlns=""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dirty="0">
                <a:latin typeface="Century" pitchFamily="18" charset="0"/>
              </a:rPr>
              <a:t>Because of rising new automobile prices and buyers' inability to afford them, used car sales are on the rise all around the world. As a result, there is a pressing need for a Used Car Price Prediction system that accurately analyses the car's worthiness based on a range of factors.</a:t>
            </a:r>
            <a:endParaRPr lang="en-IN" sz="2000" dirty="0">
              <a:latin typeface="Century" pitchFamily="18" charset="0"/>
            </a:endParaRPr>
          </a:p>
        </p:txBody>
      </p:sp>
      <p:pic>
        <p:nvPicPr>
          <p:cNvPr id="8" name="Content Placeholder 7">
            <a:extLst>
              <a:ext uri="{FF2B5EF4-FFF2-40B4-BE49-F238E27FC236}">
                <a16:creationId xmlns:a16="http://schemas.microsoft.com/office/drawing/2014/main" xmlns="" id="{17CFA8C8-6677-40EA-BF56-B324D7E2956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46540" y="1971672"/>
            <a:ext cx="4800600" cy="2595419"/>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8D798F-E19B-48AC-B134-262B990D5F66}"/>
              </a:ext>
            </a:extLst>
          </p:cNvPr>
          <p:cNvSpPr>
            <a:spLocks noGrp="1"/>
          </p:cNvSpPr>
          <p:nvPr>
            <p:ph type="title"/>
          </p:nvPr>
        </p:nvSpPr>
        <p:spPr/>
        <p:txBody>
          <a:bodyPr/>
          <a:lstStyle/>
          <a:p>
            <a:r>
              <a:rPr lang="en-IN" dirty="0"/>
              <a:t>Importance of Used Car Price Prediction.</a:t>
            </a:r>
          </a:p>
        </p:txBody>
      </p:sp>
      <p:sp>
        <p:nvSpPr>
          <p:cNvPr id="3" name="Content Placeholder 2">
            <a:extLst>
              <a:ext uri="{FF2B5EF4-FFF2-40B4-BE49-F238E27FC236}">
                <a16:creationId xmlns:a16="http://schemas.microsoft.com/office/drawing/2014/main" xmlns="" id="{C22A4B34-FEA9-4437-9DD0-30A876103DF4}"/>
              </a:ext>
            </a:extLst>
          </p:cNvPr>
          <p:cNvSpPr>
            <a:spLocks noGrp="1"/>
          </p:cNvSpPr>
          <p:nvPr>
            <p:ph sz="half" idx="1"/>
          </p:nvPr>
        </p:nvSpPr>
        <p:spPr>
          <a:xfrm>
            <a:off x="1488168" y="1984248"/>
            <a:ext cx="6262428" cy="4613104"/>
          </a:xfrm>
        </p:spPr>
        <p:txBody>
          <a:bodyPr>
            <a:normAutofit/>
          </a:bodyPr>
          <a:lstStyle/>
          <a:p>
            <a:pPr>
              <a:buFont typeface="Wingdings" panose="05000000000000000000" pitchFamily="2" charset="2"/>
              <a:buChar char="ü"/>
            </a:pPr>
            <a:r>
              <a:rPr lang="en-IN" sz="1900" dirty="0">
                <a:latin typeface="Century" panose="02040604050505020304" pitchFamily="18" charset="0"/>
              </a:rPr>
              <a:t> </a:t>
            </a:r>
            <a:r>
              <a:rPr lang="en-US" sz="1900" dirty="0">
                <a:latin typeface="Century" panose="02040604050505020304" pitchFamily="18" charset="0"/>
              </a:rPr>
              <a:t>The manufacturer sets the price of new cars in the industry, with the government incurring some additional costs in the form of taxes. Customers who purchase a new car may rest comfortable that the money they spend will be well spent. However, due to rising new car prices and customers' inability to purchase new cars due to a lack of cash, used car sales are on the rise worldwide. A used car price prediction system is needed to accurately estimate the car's worthiness based on a range of factors. While there are websites that provide this service, their forecast approach may not be the most accurate. Moreover, several models and techniques may aid in forecasting power for determining the true market value of a used automobile When purchasing and selling, it's critical to understand their true market value.</a:t>
            </a: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xmlns="" id="{084DB5AD-797A-4791-9C8B-C4F0577A0D2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80350" y="1916832"/>
            <a:ext cx="3614662" cy="4392487"/>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xmlns="" id="{F0E5FD44-C34C-44B0-9780-EB76B2438FED}"/>
              </a:ext>
            </a:extLst>
          </p:cNvPr>
          <p:cNvSpPr>
            <a:spLocks noGrp="1"/>
          </p:cNvSpPr>
          <p:nvPr>
            <p:ph idx="1"/>
          </p:nvPr>
        </p:nvSpPr>
        <p:spPr>
          <a:xfrm>
            <a:off x="1522413" y="1772816"/>
            <a:ext cx="9829799" cy="5085184"/>
          </a:xfrm>
        </p:spPr>
        <p:txBody>
          <a:bodyPr>
            <a:noAutofit/>
          </a:bodyPr>
          <a:lstStyle/>
          <a:p>
            <a:pPr marL="342900" lvl="0" indent="-342900">
              <a:lnSpc>
                <a:spcPct val="107000"/>
              </a:lnSpc>
              <a:buFont typeface="Wingdings" panose="05000000000000000000" pitchFamily="2" charset="2"/>
              <a:buChar char=""/>
            </a:pPr>
            <a:r>
              <a:rPr lang="en-IN" sz="1800" dirty="0">
                <a:latin typeface="Century" panose="02040604050505020304" pitchFamily="18" charset="0"/>
                <a:cs typeface="Calibri" panose="020F0502020204030204" pitchFamily="34"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As a first step I have scrapped all the required information from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cardekho</a:t>
            </a:r>
            <a:r>
              <a:rPr lang="en-IN" sz="1800" dirty="0">
                <a:effectLst/>
                <a:latin typeface="Century" panose="02040604050505020304" pitchFamily="18" charset="0"/>
                <a:ea typeface="Calibri" panose="020F0502020204030204" pitchFamily="34" charset="0"/>
                <a:cs typeface="Times New Roman" panose="02020603050405020304" pitchFamily="18" charset="0"/>
              </a:rPr>
              <a:t> website.</a:t>
            </a: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imported required libraries and I have imported the dataset which was in excel format. </a:t>
            </a: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18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1800" dirty="0" err="1">
                <a:effectLst/>
                <a:latin typeface="Century" panose="02040604050505020304" pitchFamily="18" charset="0"/>
                <a:ea typeface="Calibri" panose="020F0502020204030204" pitchFamily="34" charset="0"/>
                <a:cs typeface="Calibri" panose="020F0502020204030204" pitchFamily="34" charset="0"/>
              </a:rPr>
              <a:t>nunique</a:t>
            </a:r>
            <a:r>
              <a:rPr lang="en-IN" sz="18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null values in the dataset and I replaced them using imputation technique.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I have also </a:t>
            </a:r>
            <a:r>
              <a:rPr lang="en-IN" sz="1800" dirty="0" err="1">
                <a:effectLst/>
                <a:latin typeface="Century" panose="02040604050505020304" pitchFamily="18" charset="0"/>
                <a:ea typeface="Calibri" panose="020F0502020204030204" pitchFamily="34" charset="0"/>
                <a:cs typeface="Calibri" panose="020F0502020204030204" pitchFamily="34" charset="0"/>
              </a:rPr>
              <a:t>droped</a:t>
            </a:r>
            <a:r>
              <a:rPr lang="en-IN" sz="1800" dirty="0">
                <a:effectLst/>
                <a:latin typeface="Century" panose="02040604050505020304" pitchFamily="18" charset="0"/>
                <a:ea typeface="Calibri" panose="020F0502020204030204" pitchFamily="34" charset="0"/>
                <a:cs typeface="Calibri" panose="020F0502020204030204" pitchFamily="34" charset="0"/>
              </a:rPr>
              <a:t> Unnamed:0</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cargo_volume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and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Insp_score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column as I found they are useless.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the data types of all the columns and I have extracted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usefull</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information from the raw dataset. Thinking that this data will help us more than raw data.</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5AA67E-7C9F-4E66-93A5-3B34B52D1366}"/>
              </a:ext>
            </a:extLst>
          </p:cNvPr>
          <p:cNvSpPr>
            <a:spLocks noGrp="1"/>
          </p:cNvSpPr>
          <p:nvPr>
            <p:ph type="title"/>
          </p:nvPr>
        </p:nvSpPr>
        <p:spPr>
          <a:xfrm>
            <a:off x="1522413" y="116632"/>
            <a:ext cx="9829799" cy="648072"/>
          </a:xfrm>
        </p:spPr>
        <p:txBody>
          <a:bodyPr>
            <a:normAutofit/>
          </a:bodyPr>
          <a:lstStyle/>
          <a:p>
            <a:r>
              <a:rPr lang="en-IN" dirty="0"/>
              <a:t>Univariate Visualization of numerical columns:</a:t>
            </a:r>
          </a:p>
        </p:txBody>
      </p:sp>
      <p:pic>
        <p:nvPicPr>
          <p:cNvPr id="1026" name="Picture 2">
            <a:extLst>
              <a:ext uri="{FF2B5EF4-FFF2-40B4-BE49-F238E27FC236}">
                <a16:creationId xmlns:a16="http://schemas.microsoft.com/office/drawing/2014/main" xmlns="" id="{609AB715-970E-4D95-82F4-79B56825A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388" y="836712"/>
            <a:ext cx="11057680" cy="602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719</TotalTime>
  <Words>2104</Words>
  <Application>Microsoft Office PowerPoint</Application>
  <PresentationFormat>Custom</PresentationFormat>
  <Paragraphs>119</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Currency Symbols 16x9</vt:lpstr>
      <vt:lpstr>Project Presentation On  “Used Car Price Prediction”</vt:lpstr>
      <vt:lpstr>Agenda:</vt:lpstr>
      <vt:lpstr>Overview:</vt:lpstr>
      <vt:lpstr>Problem Statement:</vt:lpstr>
      <vt:lpstr>Problem Understanding:</vt:lpstr>
      <vt:lpstr>What is Used Car Price Prediction?</vt:lpstr>
      <vt:lpstr>Importance of Used Car Price Prediction.</vt:lpstr>
      <vt:lpstr>Exploratory Data Analysis:</vt:lpstr>
      <vt:lpstr>Univariate Visualization of numerical columns:</vt:lpstr>
      <vt:lpstr>Univariate Vizualization of Categorical columns:</vt:lpstr>
      <vt:lpstr>Observations:</vt:lpstr>
      <vt:lpstr>Bivariate Vizualization of numerical columns:</vt:lpstr>
      <vt:lpstr>Bivariate Vizualization of numerical columns:</vt:lpstr>
      <vt:lpstr>Observations:</vt:lpstr>
      <vt:lpstr>Bivariate Vizualization of categorical columns:</vt:lpstr>
      <vt:lpstr>Observations:</vt:lpstr>
      <vt:lpstr>Analysis:</vt:lpstr>
      <vt:lpstr>Data Cleaning Steps:</vt:lpstr>
      <vt:lpstr>Model Building:</vt:lpstr>
      <vt:lpstr>1) RandomForestRegressor:</vt:lpstr>
      <vt:lpstr>2) GradientBoostingRegressor:</vt:lpstr>
      <vt:lpstr>3) DecisionTreeRegressor:</vt:lpstr>
      <vt:lpstr>4) BaggingRegressor:</vt:lpstr>
      <vt:lpstr>Hyper Parameter Tunning:</vt:lpstr>
      <vt:lpstr>Hyper Parameter Tunning:</vt:lpstr>
      <vt:lpstr>Saving the model and predictions using saved model:</vt:lpstr>
      <vt:lpstr>Ploting the predicted values v/s actual values:</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my smile</cp:lastModifiedBy>
  <cp:revision>20</cp:revision>
  <dcterms:created xsi:type="dcterms:W3CDTF">2021-10-01T13:22:47Z</dcterms:created>
  <dcterms:modified xsi:type="dcterms:W3CDTF">2022-01-28T18:18:01Z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